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7" r:id="rId36"/>
    <p:sldId id="298" r:id="rId37"/>
    <p:sldId id="299" r:id="rId38"/>
    <p:sldId id="301" r:id="rId39"/>
    <p:sldId id="302" r:id="rId40"/>
    <p:sldId id="303" r:id="rId41"/>
    <p:sldId id="304" r:id="rId42"/>
    <p:sldId id="305" r:id="rId43"/>
    <p:sldId id="310" r:id="rId44"/>
    <p:sldId id="311" r:id="rId45"/>
    <p:sldId id="312" r:id="rId46"/>
    <p:sldId id="307" r:id="rId47"/>
    <p:sldId id="309" r:id="rId48"/>
    <p:sldId id="308"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CABFE41-3F72-427D-8506-4C1DF6236382}" type="datetimeFigureOut">
              <a:rPr lang="tr-TR" smtClean="0"/>
              <a:pPr/>
              <a:t>11.10.2016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5B6E114-A15C-40E7-9D4C-8825CCB6BC0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BFE41-3F72-427D-8506-4C1DF6236382}" type="datetimeFigureOut">
              <a:rPr lang="tr-TR" smtClean="0"/>
              <a:pPr/>
              <a:t>11.10.2016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6E114-A15C-40E7-9D4C-8825CCB6BC0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yZa1dG98vo"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s://www.youtube.com/watch?v=0g6hyZqrPnY" TargetMode="External"/><Relationship Id="rId4" Type="http://schemas.openxmlformats.org/officeDocument/2006/relationships/hyperlink" Target="http://www.rong-chang.com/qa2/stories/story043.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OE8r1pOBFZI"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6blGQQHQZIo"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slide" Target="slide46.xml"/><Relationship Id="rId3" Type="http://schemas.openxmlformats.org/officeDocument/2006/relationships/slide" Target="slide5.xml"/><Relationship Id="rId21" Type="http://schemas.openxmlformats.org/officeDocument/2006/relationships/slide" Target="slide38.xml"/><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slide" Target="slide32.xml"/><Relationship Id="rId25" Type="http://schemas.openxmlformats.org/officeDocument/2006/relationships/slide" Target="slide43.xml"/><Relationship Id="rId2" Type="http://schemas.openxmlformats.org/officeDocument/2006/relationships/slide" Target="slide4.xml"/><Relationship Id="rId16" Type="http://schemas.openxmlformats.org/officeDocument/2006/relationships/slide" Target="slide31.xml"/><Relationship Id="rId20"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2.xml"/><Relationship Id="rId24" Type="http://schemas.openxmlformats.org/officeDocument/2006/relationships/slide" Target="slide42.xml"/><Relationship Id="rId5" Type="http://schemas.openxmlformats.org/officeDocument/2006/relationships/slide" Target="slide7.xml"/><Relationship Id="rId15" Type="http://schemas.openxmlformats.org/officeDocument/2006/relationships/slide" Target="slide28.xml"/><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slide" Target="slide20.xml"/><Relationship Id="rId19" Type="http://schemas.openxmlformats.org/officeDocument/2006/relationships/slide" Target="slide35.xml"/><Relationship Id="rId4" Type="http://schemas.openxmlformats.org/officeDocument/2006/relationships/slide" Target="slide6.xml"/><Relationship Id="rId9" Type="http://schemas.openxmlformats.org/officeDocument/2006/relationships/slide" Target="slide19.xml"/><Relationship Id="rId14" Type="http://schemas.openxmlformats.org/officeDocument/2006/relationships/slide" Target="slide26.xml"/><Relationship Id="rId22" Type="http://schemas.openxmlformats.org/officeDocument/2006/relationships/slide" Target="slide40.xml"/><Relationship Id="rId27" Type="http://schemas.openxmlformats.org/officeDocument/2006/relationships/slide" Target="slide48.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9l99gcwNcYE"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youtu.be/Gx0Jc9tpR1Q" TargetMode="Externa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slide" Target="slide3.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oleObject" Target="../embeddings/oleObject1.bin"/><Relationship Id="rId17"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45.png"/><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hyperlink" Target="https://youtu.be/EUWbNX_7jS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vXFHNrLiwuE"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88Jkf1_AEjM"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G:\ \KA1 Toplantılar\KA1  TUTANAKLAR  2016\7.ekafiş.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32656"/>
            <a:ext cx="8640960" cy="5976664"/>
          </a:xfrm>
          <a:prstGeom prst="rect">
            <a:avLst/>
          </a:prstGeom>
          <a:noFill/>
          <a:ln>
            <a:noFill/>
          </a:ln>
        </p:spPr>
      </p:pic>
    </p:spTree>
    <p:extLst>
      <p:ext uri="{BB962C8B-B14F-4D97-AF65-F5344CB8AC3E}">
        <p14:creationId xmlns="" xmlns:p14="http://schemas.microsoft.com/office/powerpoint/2010/main" val="108375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scontext.com/wp-content/uploads/2011/06/08_favorite_public_space_03.jpg"/>
          <p:cNvPicPr>
            <a:picLocks noChangeAspect="1" noChangeArrowheads="1"/>
          </p:cNvPicPr>
          <p:nvPr/>
        </p:nvPicPr>
        <p:blipFill>
          <a:blip r:embed="rId2" cstate="print"/>
          <a:srcRect/>
          <a:stretch>
            <a:fillRect/>
          </a:stretch>
        </p:blipFill>
        <p:spPr bwMode="auto">
          <a:xfrm>
            <a:off x="309563" y="404813"/>
            <a:ext cx="3889375" cy="2916237"/>
          </a:xfrm>
          <a:prstGeom prst="rect">
            <a:avLst/>
          </a:prstGeom>
          <a:noFill/>
          <a:ln w="9525">
            <a:noFill/>
            <a:miter lim="800000"/>
            <a:headEnd/>
            <a:tailEnd/>
          </a:ln>
        </p:spPr>
      </p:pic>
      <p:pic>
        <p:nvPicPr>
          <p:cNvPr id="1028" name="Picture 4" descr="http://artvantgar.de/wp-content/gallery/south-bronx-hall-of-fame/john-ahearn-walton-ave-bronx-nyc-1985_0.jpg"/>
          <p:cNvPicPr>
            <a:picLocks noChangeAspect="1" noChangeArrowheads="1"/>
          </p:cNvPicPr>
          <p:nvPr/>
        </p:nvPicPr>
        <p:blipFill>
          <a:blip r:embed="rId3" cstate="print"/>
          <a:srcRect/>
          <a:stretch>
            <a:fillRect/>
          </a:stretch>
        </p:blipFill>
        <p:spPr bwMode="auto">
          <a:xfrm>
            <a:off x="4500563" y="404813"/>
            <a:ext cx="4248150" cy="2970212"/>
          </a:xfrm>
          <a:prstGeom prst="rect">
            <a:avLst/>
          </a:prstGeom>
          <a:noFill/>
          <a:ln w="9525">
            <a:noFill/>
            <a:miter lim="800000"/>
            <a:headEnd/>
            <a:tailEnd/>
          </a:ln>
        </p:spPr>
      </p:pic>
      <p:pic>
        <p:nvPicPr>
          <p:cNvPr id="1030" name="Picture 6" descr="http://beforeidie.cc/site/wp-content/uploads/2012/05/Before-I-Die-Savannah-by-Trevor-Coe.jpg"/>
          <p:cNvPicPr>
            <a:picLocks noChangeAspect="1" noChangeArrowheads="1"/>
          </p:cNvPicPr>
          <p:nvPr/>
        </p:nvPicPr>
        <p:blipFill>
          <a:blip r:embed="rId4" cstate="print"/>
          <a:srcRect/>
          <a:stretch>
            <a:fillRect/>
          </a:stretch>
        </p:blipFill>
        <p:spPr bwMode="auto">
          <a:xfrm>
            <a:off x="309563" y="3716338"/>
            <a:ext cx="3889375" cy="2593975"/>
          </a:xfrm>
          <a:prstGeom prst="rect">
            <a:avLst/>
          </a:prstGeom>
          <a:noFill/>
          <a:ln w="9525">
            <a:noFill/>
            <a:miter lim="800000"/>
            <a:headEnd/>
            <a:tailEnd/>
          </a:ln>
        </p:spPr>
      </p:pic>
      <p:pic>
        <p:nvPicPr>
          <p:cNvPr id="1034" name="Picture 10" descr="https://s-media-cache-ak0.pinimg.com/236x/db/65/a3/db65a32b680846b74adbc4a80a96bec4.jpg"/>
          <p:cNvPicPr>
            <a:picLocks noChangeAspect="1" noChangeArrowheads="1"/>
          </p:cNvPicPr>
          <p:nvPr/>
        </p:nvPicPr>
        <p:blipFill>
          <a:blip r:embed="rId5" cstate="print"/>
          <a:srcRect/>
          <a:stretch>
            <a:fillRect/>
          </a:stretch>
        </p:blipFill>
        <p:spPr bwMode="auto">
          <a:xfrm>
            <a:off x="5429256" y="3643314"/>
            <a:ext cx="3240088" cy="2527300"/>
          </a:xfrm>
          <a:prstGeom prst="rect">
            <a:avLst/>
          </a:prstGeom>
          <a:noFill/>
          <a:ln w="9525">
            <a:noFill/>
            <a:miter lim="800000"/>
            <a:headEnd/>
            <a:tailEnd/>
          </a:ln>
        </p:spPr>
      </p:pic>
      <p:sp>
        <p:nvSpPr>
          <p:cNvPr id="6" name="Obdélníkový bublinový popisek 18"/>
          <p:cNvSpPr/>
          <p:nvPr/>
        </p:nvSpPr>
        <p:spPr>
          <a:xfrm>
            <a:off x="1714480" y="3214686"/>
            <a:ext cx="4679950" cy="763588"/>
          </a:xfrm>
          <a:prstGeom prst="wedgeRectCallout">
            <a:avLst>
              <a:gd name="adj1" fmla="val -32339"/>
              <a:gd name="adj2" fmla="val -650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With these pictures we practiced one of the RWCT methods – Dice which is designed in step by step system – like Bloom‘s taxonomy. </a:t>
            </a:r>
            <a:r>
              <a:rPr lang="cs-CZ" sz="1200" dirty="0">
                <a:solidFill>
                  <a:schemeClr val="tx1"/>
                </a:solidFill>
              </a:rPr>
              <a:t>Y</a:t>
            </a:r>
            <a:r>
              <a:rPr lang="en-US" sz="1200" dirty="0" err="1">
                <a:solidFill>
                  <a:schemeClr val="tx1"/>
                </a:solidFill>
              </a:rPr>
              <a:t>ou</a:t>
            </a:r>
            <a:r>
              <a:rPr lang="en-US" sz="1200" dirty="0">
                <a:solidFill>
                  <a:schemeClr val="tx1"/>
                </a:solidFill>
              </a:rPr>
              <a:t> came up with lot of ideas how to use pictures in your lessons.</a:t>
            </a:r>
          </a:p>
        </p:txBody>
      </p:sp>
      <p:sp>
        <p:nvSpPr>
          <p:cNvPr id="8" name="7 Komut Düğmesi: Geri veya Önceki">
            <a:hlinkClick r:id="" action="ppaction://hlinkshowjump?jump=previousslide" highlightClick="1"/>
          </p:cNvPr>
          <p:cNvSpPr/>
          <p:nvPr/>
        </p:nvSpPr>
        <p:spPr>
          <a:xfrm>
            <a:off x="7786710" y="6286520"/>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Komut Düğmesi: Giriş">
            <a:hlinkClick r:id="rId6" action="ppaction://hlinksldjump" highlightClick="1"/>
          </p:cNvPr>
          <p:cNvSpPr/>
          <p:nvPr/>
        </p:nvSpPr>
        <p:spPr>
          <a:xfrm>
            <a:off x="4500562" y="6000768"/>
            <a:ext cx="714380" cy="6429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p:cNvSpPr>
            <a:spLocks noGrp="1"/>
          </p:cNvSpPr>
          <p:nvPr>
            <p:ph type="title"/>
          </p:nvPr>
        </p:nvSpPr>
        <p:spPr>
          <a:xfrm>
            <a:off x="1214414" y="285728"/>
            <a:ext cx="1471594" cy="857256"/>
          </a:xfrm>
        </p:spPr>
        <p:txBody>
          <a:bodyPr/>
          <a:lstStyle/>
          <a:p>
            <a:r>
              <a:rPr lang="tr-TR" sz="4000" b="1" dirty="0" smtClean="0">
                <a:solidFill>
                  <a:srgbClr val="7030A0"/>
                </a:solidFill>
              </a:rPr>
              <a:t>6</a:t>
            </a:r>
          </a:p>
        </p:txBody>
      </p:sp>
      <p:sp>
        <p:nvSpPr>
          <p:cNvPr id="18434" name="İçerik Yer Tutucusu 2"/>
          <p:cNvSpPr>
            <a:spLocks noGrp="1"/>
          </p:cNvSpPr>
          <p:nvPr>
            <p:ph idx="1"/>
          </p:nvPr>
        </p:nvSpPr>
        <p:spPr>
          <a:xfrm>
            <a:off x="500034" y="1285861"/>
            <a:ext cx="8229600" cy="3727316"/>
          </a:xfrm>
        </p:spPr>
        <p:txBody>
          <a:bodyPr/>
          <a:lstStyle/>
          <a:p>
            <a:r>
              <a:rPr lang="tr-TR" sz="2800" dirty="0">
                <a:solidFill>
                  <a:srgbClr val="002060"/>
                </a:solidFill>
              </a:rPr>
              <a:t>R</a:t>
            </a:r>
            <a:r>
              <a:rPr lang="tr-TR" sz="2800" dirty="0" smtClean="0">
                <a:solidFill>
                  <a:srgbClr val="002060"/>
                </a:solidFill>
              </a:rPr>
              <a:t>ahatlatıcı bir müzik açılır. Tahtaya bir resim yansıtılır ve hareketlerle destekleyerek bir hikaye okunur. Hareketler fiilleri ve nesneleri destekleyicidir. </a:t>
            </a:r>
          </a:p>
          <a:p>
            <a:r>
              <a:rPr lang="tr-TR" sz="2800" dirty="0" smtClean="0">
                <a:solidFill>
                  <a:srgbClr val="002060"/>
                </a:solidFill>
              </a:rPr>
              <a:t>2. okuma daha hızlı yapılır.</a:t>
            </a:r>
          </a:p>
          <a:p>
            <a:r>
              <a:rPr lang="tr-TR" sz="2800" dirty="0" smtClean="0">
                <a:solidFill>
                  <a:srgbClr val="002060"/>
                </a:solidFill>
              </a:rPr>
              <a:t>Daha sonra öğrencilere parça müzik ve hareketler ile parçayı  okutturulur. (</a:t>
            </a:r>
            <a:r>
              <a:rPr lang="tr-TR" sz="2800" dirty="0" err="1" smtClean="0">
                <a:solidFill>
                  <a:srgbClr val="002060"/>
                </a:solidFill>
              </a:rPr>
              <a:t>Suggestopedia</a:t>
            </a:r>
            <a:r>
              <a:rPr lang="tr-TR" sz="2800" dirty="0" smtClean="0">
                <a:solidFill>
                  <a:srgbClr val="002060"/>
                </a:solidFill>
              </a:rPr>
              <a:t> yöntemi)</a:t>
            </a:r>
          </a:p>
        </p:txBody>
      </p:sp>
      <p:sp>
        <p:nvSpPr>
          <p:cNvPr id="3" name="Metin kutusu 2"/>
          <p:cNvSpPr txBox="1"/>
          <p:nvPr/>
        </p:nvSpPr>
        <p:spPr>
          <a:xfrm>
            <a:off x="2571736" y="428604"/>
            <a:ext cx="3929090" cy="584775"/>
          </a:xfrm>
          <a:prstGeom prst="rect">
            <a:avLst/>
          </a:prstGeom>
          <a:noFill/>
        </p:spPr>
        <p:txBody>
          <a:bodyPr wrap="square" rtlCol="0">
            <a:spAutoFit/>
          </a:bodyPr>
          <a:lstStyle/>
          <a:p>
            <a:r>
              <a:rPr lang="tr-TR" sz="3200" b="1" dirty="0" smtClean="0">
                <a:solidFill>
                  <a:srgbClr val="7030A0"/>
                </a:solidFill>
              </a:rPr>
              <a:t>TELKİN YÖNTEMİ</a:t>
            </a:r>
            <a:endParaRPr lang="tr-TR" sz="3200" b="1" dirty="0">
              <a:solidFill>
                <a:srgbClr val="7030A0"/>
              </a:solidFill>
            </a:endParaRPr>
          </a:p>
        </p:txBody>
      </p:sp>
      <p:sp>
        <p:nvSpPr>
          <p:cNvPr id="5" name="4 Komut Düğmesi: İleri veya Sonraki">
            <a:hlinkClick r:id="" action="ppaction://hlinkshowjump?jump=nextslide" highlightClick="1"/>
          </p:cNvPr>
          <p:cNvSpPr/>
          <p:nvPr/>
        </p:nvSpPr>
        <p:spPr>
          <a:xfrm>
            <a:off x="428596" y="6000768"/>
            <a:ext cx="1000132"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clipartavenue.com/1024/avenue-clipart-of-a-3d-apartment-building-on-blueprints-by-frank-boston-609.jpg"/>
          <p:cNvPicPr>
            <a:picLocks noChangeAspect="1" noChangeArrowheads="1"/>
          </p:cNvPicPr>
          <p:nvPr/>
        </p:nvPicPr>
        <p:blipFill>
          <a:blip r:embed="rId2" cstate="print"/>
          <a:srcRect/>
          <a:stretch>
            <a:fillRect/>
          </a:stretch>
        </p:blipFill>
        <p:spPr bwMode="auto">
          <a:xfrm>
            <a:off x="2195513" y="1939925"/>
            <a:ext cx="4824412" cy="4918075"/>
          </a:xfrm>
          <a:prstGeom prst="rect">
            <a:avLst/>
          </a:prstGeom>
          <a:noFill/>
          <a:ln w="9525">
            <a:noFill/>
            <a:miter lim="800000"/>
            <a:headEnd/>
            <a:tailEnd/>
          </a:ln>
        </p:spPr>
      </p:pic>
      <p:pic>
        <p:nvPicPr>
          <p:cNvPr id="60419" name="Picture 4" descr="http://classroomclipart.com/images/gallery/Clipart/Trees/green_tree_229.jpg"/>
          <p:cNvPicPr>
            <a:picLocks noChangeAspect="1" noChangeArrowheads="1"/>
          </p:cNvPicPr>
          <p:nvPr/>
        </p:nvPicPr>
        <p:blipFill>
          <a:blip r:embed="rId3" cstate="print"/>
          <a:srcRect/>
          <a:stretch>
            <a:fillRect/>
          </a:stretch>
        </p:blipFill>
        <p:spPr bwMode="auto">
          <a:xfrm>
            <a:off x="7164388" y="4437063"/>
            <a:ext cx="1462087" cy="1763712"/>
          </a:xfrm>
          <a:prstGeom prst="rect">
            <a:avLst/>
          </a:prstGeom>
          <a:noFill/>
          <a:ln w="9525">
            <a:noFill/>
            <a:miter lim="800000"/>
            <a:headEnd/>
            <a:tailEnd/>
          </a:ln>
        </p:spPr>
      </p:pic>
      <p:pic>
        <p:nvPicPr>
          <p:cNvPr id="60420" name="Picture 6" descr="http://thetomatos.com/wp-content/uploads/2016/01/best-car-clipart.jpg"/>
          <p:cNvPicPr>
            <a:picLocks noChangeAspect="1" noChangeArrowheads="1"/>
          </p:cNvPicPr>
          <p:nvPr/>
        </p:nvPicPr>
        <p:blipFill>
          <a:blip r:embed="rId4" cstate="print"/>
          <a:srcRect/>
          <a:stretch>
            <a:fillRect/>
          </a:stretch>
        </p:blipFill>
        <p:spPr bwMode="auto">
          <a:xfrm>
            <a:off x="539750" y="5516563"/>
            <a:ext cx="1436688" cy="976312"/>
          </a:xfrm>
          <a:prstGeom prst="rect">
            <a:avLst/>
          </a:prstGeom>
          <a:noFill/>
          <a:ln w="9525">
            <a:noFill/>
            <a:miter lim="800000"/>
            <a:headEnd/>
            <a:tailEnd/>
          </a:ln>
        </p:spPr>
      </p:pic>
      <p:sp>
        <p:nvSpPr>
          <p:cNvPr id="60421" name="TextovéPole 3"/>
          <p:cNvSpPr txBox="1">
            <a:spLocks noChangeArrowheads="1"/>
          </p:cNvSpPr>
          <p:nvPr/>
        </p:nvSpPr>
        <p:spPr bwMode="auto">
          <a:xfrm>
            <a:off x="323850" y="1196975"/>
            <a:ext cx="7847013" cy="584200"/>
          </a:xfrm>
          <a:prstGeom prst="rect">
            <a:avLst/>
          </a:prstGeom>
          <a:noFill/>
          <a:ln w="9525">
            <a:noFill/>
            <a:miter lim="800000"/>
            <a:headEnd/>
            <a:tailEnd/>
          </a:ln>
        </p:spPr>
        <p:txBody>
          <a:bodyPr>
            <a:spAutoFit/>
          </a:bodyPr>
          <a:lstStyle/>
          <a:p>
            <a:r>
              <a:rPr lang="cs-CZ" sz="3200" b="1">
                <a:solidFill>
                  <a:srgbClr val="FF0000"/>
                </a:solidFill>
                <a:latin typeface="Calibri" pitchFamily="34" charset="0"/>
              </a:rPr>
              <a:t>Jimmy Fixes His Door</a:t>
            </a:r>
          </a:p>
        </p:txBody>
      </p:sp>
      <p:sp>
        <p:nvSpPr>
          <p:cNvPr id="60422" name="TextovéPole 6"/>
          <p:cNvSpPr txBox="1">
            <a:spLocks noChangeArrowheads="1"/>
          </p:cNvSpPr>
          <p:nvPr/>
        </p:nvSpPr>
        <p:spPr bwMode="auto">
          <a:xfrm>
            <a:off x="323850" y="620713"/>
            <a:ext cx="7847013" cy="584200"/>
          </a:xfrm>
          <a:prstGeom prst="rect">
            <a:avLst/>
          </a:prstGeom>
          <a:noFill/>
          <a:ln w="9525">
            <a:noFill/>
            <a:miter lim="800000"/>
            <a:headEnd/>
            <a:tailEnd/>
          </a:ln>
        </p:spPr>
        <p:txBody>
          <a:bodyPr>
            <a:spAutoFit/>
          </a:bodyPr>
          <a:lstStyle/>
          <a:p>
            <a:r>
              <a:rPr lang="en-US" sz="3200" b="1" dirty="0">
                <a:solidFill>
                  <a:srgbClr val="002060"/>
                </a:solidFill>
                <a:latin typeface="Calibri" pitchFamily="34" charset="0"/>
              </a:rPr>
              <a:t>Inspiration: </a:t>
            </a:r>
            <a:r>
              <a:rPr lang="en-US" sz="3200" b="1" dirty="0" err="1">
                <a:solidFill>
                  <a:srgbClr val="002060"/>
                </a:solidFill>
                <a:latin typeface="Calibri" pitchFamily="34" charset="0"/>
              </a:rPr>
              <a:t>Suggestopedia</a:t>
            </a:r>
            <a:r>
              <a:rPr lang="en-US" sz="3200" b="1" dirty="0">
                <a:solidFill>
                  <a:srgbClr val="002060"/>
                </a:solidFill>
                <a:latin typeface="Calibri" pitchFamily="34" charset="0"/>
              </a:rPr>
              <a:t> – </a:t>
            </a:r>
            <a:r>
              <a:rPr lang="en-US" sz="3200" b="1" dirty="0" err="1">
                <a:solidFill>
                  <a:srgbClr val="002060"/>
                </a:solidFill>
                <a:latin typeface="Calibri" pitchFamily="34" charset="0"/>
              </a:rPr>
              <a:t>Georgi</a:t>
            </a:r>
            <a:r>
              <a:rPr lang="en-US" sz="3200" b="1" dirty="0">
                <a:solidFill>
                  <a:srgbClr val="002060"/>
                </a:solidFill>
                <a:latin typeface="Calibri" pitchFamily="34" charset="0"/>
              </a:rPr>
              <a:t> </a:t>
            </a:r>
            <a:r>
              <a:rPr lang="en-US" sz="3200" b="1" dirty="0" err="1">
                <a:solidFill>
                  <a:srgbClr val="002060"/>
                </a:solidFill>
                <a:latin typeface="Calibri" pitchFamily="34" charset="0"/>
              </a:rPr>
              <a:t>Lozanov</a:t>
            </a:r>
            <a:r>
              <a:rPr lang="en-US" sz="3200" b="1" dirty="0">
                <a:solidFill>
                  <a:srgbClr val="002060"/>
                </a:solidFill>
                <a:latin typeface="Calibri" pitchFamily="34" charset="0"/>
              </a:rPr>
              <a:t>  </a:t>
            </a:r>
          </a:p>
        </p:txBody>
      </p:sp>
      <p:sp>
        <p:nvSpPr>
          <p:cNvPr id="8" name="Obdélníkový bublinový popisek 6"/>
          <p:cNvSpPr/>
          <p:nvPr/>
        </p:nvSpPr>
        <p:spPr>
          <a:xfrm>
            <a:off x="6443663" y="1773238"/>
            <a:ext cx="2232025" cy="1871662"/>
          </a:xfrm>
          <a:prstGeom prst="wedgeRectCallout">
            <a:avLst>
              <a:gd name="adj1" fmla="val 3626"/>
              <a:gd name="adj2" fmla="val 65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200" dirty="0">
                <a:solidFill>
                  <a:srgbClr val="002060"/>
                </a:solidFill>
              </a:rPr>
              <a:t>When preparing the settings or props get your students involved as well! Example: Find a picture of a tree, place it on the right site of the house; Draw a six unit apartment building; Put a box with the tools in front of the door etc. </a:t>
            </a:r>
          </a:p>
        </p:txBody>
      </p:sp>
      <p:sp>
        <p:nvSpPr>
          <p:cNvPr id="9" name="8 Komut Düğmesi: İleri veya Sonraki">
            <a:hlinkClick r:id="" action="ppaction://hlinkshowjump?jump=nextslide" highlightClick="1"/>
          </p:cNvPr>
          <p:cNvSpPr/>
          <p:nvPr/>
        </p:nvSpPr>
        <p:spPr>
          <a:xfrm>
            <a:off x="500034" y="6215082"/>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Komut Düğmesi: Geri veya Önceki">
            <a:hlinkClick r:id="" action="ppaction://hlinkshowjump?jump=previousslide" highlightClick="1"/>
          </p:cNvPr>
          <p:cNvSpPr/>
          <p:nvPr/>
        </p:nvSpPr>
        <p:spPr>
          <a:xfrm>
            <a:off x="7429520" y="6215082"/>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arefootandcompany.com/Portals/25954/images/storm%20doors/contemporary%20series%2002.jpg"/>
          <p:cNvPicPr>
            <a:picLocks noChangeAspect="1" noChangeArrowheads="1"/>
          </p:cNvPicPr>
          <p:nvPr/>
        </p:nvPicPr>
        <p:blipFill>
          <a:blip r:embed="rId2" cstate="print"/>
          <a:srcRect/>
          <a:stretch>
            <a:fillRect/>
          </a:stretch>
        </p:blipFill>
        <p:spPr bwMode="auto">
          <a:xfrm>
            <a:off x="2627313" y="188913"/>
            <a:ext cx="4889500" cy="6497637"/>
          </a:xfrm>
          <a:prstGeom prst="rect">
            <a:avLst/>
          </a:prstGeom>
          <a:noFill/>
          <a:ln w="9525">
            <a:noFill/>
            <a:miter lim="800000"/>
            <a:headEnd/>
            <a:tailEnd/>
          </a:ln>
        </p:spPr>
      </p:pic>
      <p:sp>
        <p:nvSpPr>
          <p:cNvPr id="61443" name="Obdélník 2"/>
          <p:cNvSpPr>
            <a:spLocks noChangeArrowheads="1"/>
          </p:cNvSpPr>
          <p:nvPr/>
        </p:nvSpPr>
        <p:spPr bwMode="auto">
          <a:xfrm>
            <a:off x="179388" y="333375"/>
            <a:ext cx="1871662" cy="368300"/>
          </a:xfrm>
          <a:prstGeom prst="rect">
            <a:avLst/>
          </a:prstGeom>
          <a:noFill/>
          <a:ln w="9525">
            <a:noFill/>
            <a:miter lim="800000"/>
            <a:headEnd/>
            <a:tailEnd/>
          </a:ln>
        </p:spPr>
        <p:txBody>
          <a:bodyPr>
            <a:spAutoFit/>
          </a:bodyPr>
          <a:lstStyle/>
          <a:p>
            <a:r>
              <a:rPr lang="cs-CZ">
                <a:latin typeface="Calibri" pitchFamily="34" charset="0"/>
                <a:hlinkClick r:id="rId3"/>
              </a:rPr>
              <a:t>Baroque Music</a:t>
            </a:r>
            <a:endParaRPr lang="cs-CZ">
              <a:latin typeface="Calibri" pitchFamily="34" charset="0"/>
            </a:endParaRPr>
          </a:p>
        </p:txBody>
      </p:sp>
      <p:sp>
        <p:nvSpPr>
          <p:cNvPr id="61444" name="Obdélník 3"/>
          <p:cNvSpPr>
            <a:spLocks noChangeArrowheads="1"/>
          </p:cNvSpPr>
          <p:nvPr/>
        </p:nvSpPr>
        <p:spPr bwMode="auto">
          <a:xfrm>
            <a:off x="179388" y="692150"/>
            <a:ext cx="1584325" cy="369888"/>
          </a:xfrm>
          <a:prstGeom prst="rect">
            <a:avLst/>
          </a:prstGeom>
          <a:noFill/>
          <a:ln w="9525">
            <a:noFill/>
            <a:miter lim="800000"/>
            <a:headEnd/>
            <a:tailEnd/>
          </a:ln>
        </p:spPr>
        <p:txBody>
          <a:bodyPr>
            <a:spAutoFit/>
          </a:bodyPr>
          <a:lstStyle/>
          <a:p>
            <a:r>
              <a:rPr lang="cs-CZ">
                <a:latin typeface="Calibri" pitchFamily="34" charset="0"/>
                <a:hlinkClick r:id="rId4"/>
              </a:rPr>
              <a:t>Story Online</a:t>
            </a:r>
            <a:endParaRPr lang="cs-CZ">
              <a:latin typeface="Calibri" pitchFamily="34" charset="0"/>
            </a:endParaRPr>
          </a:p>
        </p:txBody>
      </p:sp>
      <p:sp>
        <p:nvSpPr>
          <p:cNvPr id="61445" name="Obdélník 4"/>
          <p:cNvSpPr>
            <a:spLocks noChangeArrowheads="1"/>
          </p:cNvSpPr>
          <p:nvPr/>
        </p:nvSpPr>
        <p:spPr bwMode="auto">
          <a:xfrm>
            <a:off x="179388" y="1052513"/>
            <a:ext cx="4572000" cy="369887"/>
          </a:xfrm>
          <a:prstGeom prst="rect">
            <a:avLst/>
          </a:prstGeom>
          <a:noFill/>
          <a:ln w="9525">
            <a:noFill/>
            <a:miter lim="800000"/>
            <a:headEnd/>
            <a:tailEnd/>
          </a:ln>
        </p:spPr>
        <p:txBody>
          <a:bodyPr>
            <a:spAutoFit/>
          </a:bodyPr>
          <a:lstStyle/>
          <a:p>
            <a:r>
              <a:rPr lang="cs-CZ">
                <a:latin typeface="Calibri" pitchFamily="34" charset="0"/>
                <a:hlinkClick r:id="rId5"/>
              </a:rPr>
              <a:t>Suggestopedia</a:t>
            </a:r>
            <a:endParaRPr lang="cs-CZ">
              <a:latin typeface="Calibri" pitchFamily="34" charset="0"/>
            </a:endParaRPr>
          </a:p>
        </p:txBody>
      </p:sp>
      <p:sp>
        <p:nvSpPr>
          <p:cNvPr id="6" name="Obdélníkový bublinový popisek 12"/>
          <p:cNvSpPr/>
          <p:nvPr/>
        </p:nvSpPr>
        <p:spPr>
          <a:xfrm>
            <a:off x="250825" y="2060575"/>
            <a:ext cx="2089150" cy="1368425"/>
          </a:xfrm>
          <a:prstGeom prst="wedgeRectCallout">
            <a:avLst>
              <a:gd name="adj1" fmla="val -45186"/>
              <a:gd name="adj2" fmla="val -840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rgbClr val="002060"/>
                </a:solidFill>
              </a:rPr>
              <a:t>Click on this link and you can see  another example of </a:t>
            </a:r>
            <a:r>
              <a:rPr lang="en-US" sz="1200" dirty="0" err="1">
                <a:solidFill>
                  <a:srgbClr val="002060"/>
                </a:solidFill>
              </a:rPr>
              <a:t>suggestopedia</a:t>
            </a:r>
            <a:r>
              <a:rPr lang="en-US" sz="1200" dirty="0">
                <a:solidFill>
                  <a:srgbClr val="002060"/>
                </a:solidFill>
              </a:rPr>
              <a:t> lesson. It is quite </a:t>
            </a:r>
            <a:r>
              <a:rPr lang="cs-CZ" sz="1200" dirty="0">
                <a:solidFill>
                  <a:srgbClr val="002060"/>
                </a:solidFill>
              </a:rPr>
              <a:t>„</a:t>
            </a:r>
            <a:r>
              <a:rPr lang="en-US" sz="1200" dirty="0">
                <a:solidFill>
                  <a:srgbClr val="002060"/>
                </a:solidFill>
              </a:rPr>
              <a:t>old school</a:t>
            </a:r>
            <a:r>
              <a:rPr lang="cs-CZ" sz="1200" dirty="0">
                <a:solidFill>
                  <a:srgbClr val="002060"/>
                </a:solidFill>
              </a:rPr>
              <a:t>“</a:t>
            </a:r>
            <a:r>
              <a:rPr lang="en-US" sz="1200" dirty="0">
                <a:solidFill>
                  <a:srgbClr val="002060"/>
                </a:solidFill>
              </a:rPr>
              <a:t> but still worth to watch! Some principles of this method are also included.</a:t>
            </a:r>
          </a:p>
        </p:txBody>
      </p:sp>
      <p:sp>
        <p:nvSpPr>
          <p:cNvPr id="7" name="6 Komut Düğmesi: İleri veya Sonraki">
            <a:hlinkClick r:id="" action="ppaction://hlinkshowjump?jump=nextslide" highlightClick="1"/>
          </p:cNvPr>
          <p:cNvSpPr/>
          <p:nvPr/>
        </p:nvSpPr>
        <p:spPr>
          <a:xfrm>
            <a:off x="857224" y="6000768"/>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Komut Düğmesi: Geri veya Önceki">
            <a:hlinkClick r:id="" action="ppaction://hlinkshowjump?jump=previousslide" highlightClick="1"/>
          </p:cNvPr>
          <p:cNvSpPr/>
          <p:nvPr/>
        </p:nvSpPr>
        <p:spPr>
          <a:xfrm>
            <a:off x="7786710" y="6000768"/>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D:\dergiharddisk\xz01\z1prag\Android\-45145022511991__810x456-RGB_565-1477761541.jpg"/>
          <p:cNvPicPr>
            <a:picLocks noChangeAspect="1" noChangeArrowheads="1"/>
          </p:cNvPicPr>
          <p:nvPr/>
        </p:nvPicPr>
        <p:blipFill>
          <a:blip r:embed="rId2" cstate="print"/>
          <a:srcRect/>
          <a:stretch>
            <a:fillRect/>
          </a:stretch>
        </p:blipFill>
        <p:spPr bwMode="auto">
          <a:xfrm>
            <a:off x="714375" y="1257300"/>
            <a:ext cx="7715250" cy="4343400"/>
          </a:xfrm>
          <a:prstGeom prst="rect">
            <a:avLst/>
          </a:prstGeom>
          <a:noFill/>
        </p:spPr>
      </p:pic>
      <p:sp>
        <p:nvSpPr>
          <p:cNvPr id="3" name="2 Komut Düğmesi: İleri veya Sonraki">
            <a:hlinkClick r:id="" action="ppaction://hlinkshowjump?jump=nextslide" highlightClick="1"/>
          </p:cNvPr>
          <p:cNvSpPr/>
          <p:nvPr/>
        </p:nvSpPr>
        <p:spPr>
          <a:xfrm>
            <a:off x="857224" y="6000768"/>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eri veya Önceki">
            <a:hlinkClick r:id="" action="ppaction://hlinkshowjump?jump=previousslide" highlightClick="1"/>
          </p:cNvPr>
          <p:cNvSpPr/>
          <p:nvPr/>
        </p:nvSpPr>
        <p:spPr>
          <a:xfrm>
            <a:off x="7786710" y="6000768"/>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2500298" y="5380672"/>
            <a:ext cx="3571900" cy="1477328"/>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Video_için_tıkla</a:t>
            </a:r>
            <a:endParaRPr lang="tr-TR" dirty="0" smtClean="0">
              <a:solidFill>
                <a:srgbClr val="FF0000"/>
              </a:solidFill>
            </a:endParaRPr>
          </a:p>
          <a:p>
            <a:r>
              <a:rPr lang="tr-TR" dirty="0" smtClean="0">
                <a:solidFill>
                  <a:srgbClr val="FF0000"/>
                </a:solidFill>
              </a:rPr>
              <a:t>                           telkin</a:t>
            </a:r>
          </a:p>
          <a:p>
            <a:r>
              <a:rPr lang="tr-TR" dirty="0" smtClean="0">
                <a:solidFill>
                  <a:srgbClr val="FF0000"/>
                </a:solidFill>
                <a:hlinkClick r:id="rId3"/>
              </a:rPr>
              <a:t>   https</a:t>
            </a:r>
            <a:r>
              <a:rPr lang="tr-TR" dirty="0" smtClean="0">
                <a:solidFill>
                  <a:srgbClr val="FF0000"/>
                </a:solidFill>
                <a:hlinkClick r:id="rId3"/>
              </a:rPr>
              <a:t>://youtu.be/OE8r1pOBFZI </a:t>
            </a:r>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Obrázek 1"/>
          <p:cNvPicPr>
            <a:picLocks noGrp="1" noChangeAspect="1" noChangeArrowheads="1"/>
          </p:cNvPicPr>
          <p:nvPr>
            <p:ph idx="1"/>
          </p:nvPr>
        </p:nvPicPr>
        <p:blipFill>
          <a:blip r:embed="rId2" cstate="print"/>
          <a:stretch>
            <a:fillRect/>
          </a:stretch>
        </p:blipFill>
        <p:spPr>
          <a:xfrm>
            <a:off x="457200" y="1142985"/>
            <a:ext cx="8229600" cy="4808248"/>
          </a:xfrm>
          <a:noFill/>
          <a:ln/>
        </p:spPr>
      </p:pic>
      <p:sp>
        <p:nvSpPr>
          <p:cNvPr id="3" name="2 Komut Düğmesi: İleri veya Sonraki">
            <a:hlinkClick r:id="" action="ppaction://hlinkshowjump?jump=nextslide" highlightClick="1"/>
          </p:cNvPr>
          <p:cNvSpPr/>
          <p:nvPr/>
        </p:nvSpPr>
        <p:spPr>
          <a:xfrm>
            <a:off x="857224" y="6000768"/>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eri veya Önceki">
            <a:hlinkClick r:id="" action="ppaction://hlinkshowjump?jump=previousslide" highlightClick="1"/>
          </p:cNvPr>
          <p:cNvSpPr/>
          <p:nvPr/>
        </p:nvSpPr>
        <p:spPr>
          <a:xfrm>
            <a:off x="7786710" y="6000768"/>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Obrázek 2"/>
          <p:cNvPicPr>
            <a:picLocks noGrp="1" noChangeAspect="1" noChangeArrowheads="1"/>
          </p:cNvPicPr>
          <p:nvPr>
            <p:ph idx="1"/>
          </p:nvPr>
        </p:nvPicPr>
        <p:blipFill>
          <a:blip r:embed="rId2" cstate="print"/>
          <a:srcRect/>
          <a:stretch>
            <a:fillRect/>
          </a:stretch>
        </p:blipFill>
        <p:spPr>
          <a:xfrm>
            <a:off x="323850" y="571480"/>
            <a:ext cx="8229600" cy="4572032"/>
          </a:xfrm>
          <a:noFill/>
          <a:ln/>
        </p:spPr>
      </p:pic>
      <p:sp>
        <p:nvSpPr>
          <p:cNvPr id="3" name="2 Komut Düğmesi: Giriş">
            <a:hlinkClick r:id="rId3" action="ppaction://hlinksldjump" highlightClick="1"/>
          </p:cNvPr>
          <p:cNvSpPr/>
          <p:nvPr/>
        </p:nvSpPr>
        <p:spPr>
          <a:xfrm>
            <a:off x="4000496" y="5929330"/>
            <a:ext cx="57150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eri veya Önceki">
            <a:hlinkClick r:id="" action="ppaction://hlinkshowjump?jump=previousslide" highlightClick="1"/>
          </p:cNvPr>
          <p:cNvSpPr/>
          <p:nvPr/>
        </p:nvSpPr>
        <p:spPr>
          <a:xfrm>
            <a:off x="7786710" y="5929330"/>
            <a:ext cx="85725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p:nvPr>
        </p:nvSpPr>
        <p:spPr>
          <a:xfrm>
            <a:off x="683568" y="260648"/>
            <a:ext cx="1530978" cy="1143000"/>
          </a:xfrm>
        </p:spPr>
        <p:txBody>
          <a:bodyPr/>
          <a:lstStyle/>
          <a:p>
            <a:r>
              <a:rPr lang="tr-TR" sz="4000" b="1" dirty="0" smtClean="0">
                <a:solidFill>
                  <a:srgbClr val="7030A0"/>
                </a:solidFill>
              </a:rPr>
              <a:t>7</a:t>
            </a:r>
          </a:p>
        </p:txBody>
      </p:sp>
      <p:sp>
        <p:nvSpPr>
          <p:cNvPr id="19458" name="İçerik Yer Tutucusu 2"/>
          <p:cNvSpPr>
            <a:spLocks noGrp="1"/>
          </p:cNvSpPr>
          <p:nvPr>
            <p:ph idx="1"/>
          </p:nvPr>
        </p:nvSpPr>
        <p:spPr>
          <a:xfrm>
            <a:off x="467544" y="2332037"/>
            <a:ext cx="8229600" cy="3025789"/>
          </a:xfrm>
        </p:spPr>
        <p:txBody>
          <a:bodyPr/>
          <a:lstStyle/>
          <a:p>
            <a:r>
              <a:rPr lang="tr-TR" sz="2800" dirty="0" smtClean="0">
                <a:solidFill>
                  <a:srgbClr val="002060"/>
                </a:solidFill>
              </a:rPr>
              <a:t>Yuvarlak grup yapılır.</a:t>
            </a:r>
          </a:p>
          <a:p>
            <a:r>
              <a:rPr lang="tr-TR" sz="2800" dirty="0" smtClean="0">
                <a:solidFill>
                  <a:srgbClr val="002060"/>
                </a:solidFill>
              </a:rPr>
              <a:t> Öğretmen öğrencilere bir obje verir.</a:t>
            </a:r>
          </a:p>
          <a:p>
            <a:r>
              <a:rPr lang="tr-TR" sz="2800" dirty="0" smtClean="0">
                <a:solidFill>
                  <a:srgbClr val="002060"/>
                </a:solidFill>
              </a:rPr>
              <a:t>Her öğrenci obje ile ilgili sorular sordu.(Nerede yapıldı, Rengi ne ,Nerde kullanılır.)</a:t>
            </a:r>
          </a:p>
          <a:p>
            <a:pPr>
              <a:buFont typeface="Arial" charset="0"/>
              <a:buNone/>
            </a:pPr>
            <a:endParaRPr lang="tr-TR" sz="2800" dirty="0" smtClean="0"/>
          </a:p>
        </p:txBody>
      </p:sp>
      <p:sp>
        <p:nvSpPr>
          <p:cNvPr id="3" name="Metin kutusu 2"/>
          <p:cNvSpPr txBox="1"/>
          <p:nvPr/>
        </p:nvSpPr>
        <p:spPr>
          <a:xfrm>
            <a:off x="1857356" y="428604"/>
            <a:ext cx="5786478" cy="1077218"/>
          </a:xfrm>
          <a:prstGeom prst="rect">
            <a:avLst/>
          </a:prstGeom>
          <a:noFill/>
        </p:spPr>
        <p:txBody>
          <a:bodyPr wrap="square" rtlCol="0">
            <a:spAutoFit/>
          </a:bodyPr>
          <a:lstStyle/>
          <a:p>
            <a:r>
              <a:rPr lang="tr-TR" sz="3200" b="1" dirty="0" smtClean="0">
                <a:solidFill>
                  <a:srgbClr val="7030A0"/>
                </a:solidFill>
              </a:rPr>
              <a:t>OBJEYİ TASVİR ET</a:t>
            </a:r>
          </a:p>
          <a:p>
            <a:r>
              <a:rPr lang="tr-TR" sz="3200" b="1" dirty="0" smtClean="0">
                <a:solidFill>
                  <a:srgbClr val="7030A0"/>
                </a:solidFill>
              </a:rPr>
              <a:t>(DESCRİBİNG AN OBJECT)</a:t>
            </a:r>
            <a:endParaRPr lang="tr-TR" sz="3200" b="1" dirty="0">
              <a:solidFill>
                <a:srgbClr val="7030A0"/>
              </a:solidFill>
            </a:endParaRPr>
          </a:p>
        </p:txBody>
      </p:sp>
      <p:sp>
        <p:nvSpPr>
          <p:cNvPr id="5" name="4 Komut Düğmesi: İleri veya Sonraki">
            <a:hlinkClick r:id="" action="ppaction://hlinkshowjump?jump=nextslide" highlightClick="1"/>
          </p:cNvPr>
          <p:cNvSpPr/>
          <p:nvPr/>
        </p:nvSpPr>
        <p:spPr>
          <a:xfrm>
            <a:off x="785786" y="5715016"/>
            <a:ext cx="714380"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2"/>
          <p:cNvSpPr txBox="1"/>
          <p:nvPr/>
        </p:nvSpPr>
        <p:spPr>
          <a:xfrm>
            <a:off x="928662" y="1785926"/>
            <a:ext cx="3903633" cy="584775"/>
          </a:xfrm>
          <a:prstGeom prst="rect">
            <a:avLst/>
          </a:prstGeom>
          <a:noFill/>
        </p:spPr>
        <p:txBody>
          <a:bodyPr wrap="square" rtlCol="0">
            <a:spAutoFit/>
          </a:bodyPr>
          <a:lstStyle/>
          <a:p>
            <a:r>
              <a:rPr lang="tr-TR" sz="3200" b="1" dirty="0" smtClean="0">
                <a:solidFill>
                  <a:srgbClr val="7030A0"/>
                </a:solidFill>
              </a:rPr>
              <a:t>KONUŞMA</a:t>
            </a:r>
            <a:r>
              <a:rPr lang="tr-TR" sz="3200" b="1"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isplaying 20160224_095021.jpg"/>
          <p:cNvPicPr>
            <a:picLocks noChangeAspect="1" noChangeArrowheads="1"/>
          </p:cNvPicPr>
          <p:nvPr/>
        </p:nvPicPr>
        <p:blipFill>
          <a:blip r:embed="rId2" cstate="print"/>
          <a:srcRect/>
          <a:stretch>
            <a:fillRect/>
          </a:stretch>
        </p:blipFill>
        <p:spPr bwMode="auto">
          <a:xfrm>
            <a:off x="179388" y="333375"/>
            <a:ext cx="8569325" cy="4822825"/>
          </a:xfrm>
          <a:prstGeom prst="rect">
            <a:avLst/>
          </a:prstGeom>
          <a:noFill/>
          <a:ln w="9525">
            <a:noFill/>
            <a:miter lim="800000"/>
            <a:headEnd/>
            <a:tailEnd/>
          </a:ln>
        </p:spPr>
      </p:pic>
      <p:sp>
        <p:nvSpPr>
          <p:cNvPr id="3" name="Obdélníkový bublinový popisek 5"/>
          <p:cNvSpPr/>
          <p:nvPr/>
        </p:nvSpPr>
        <p:spPr>
          <a:xfrm>
            <a:off x="4140200" y="5229225"/>
            <a:ext cx="4608513" cy="720725"/>
          </a:xfrm>
          <a:prstGeom prst="wedgeRectCallout">
            <a:avLst>
              <a:gd name="adj1" fmla="val -40857"/>
              <a:gd name="adj2" fmla="val -802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sz="1200" dirty="0" err="1">
                <a:solidFill>
                  <a:schemeClr val="tx1"/>
                </a:solidFill>
              </a:rPr>
              <a:t>While</a:t>
            </a:r>
            <a:r>
              <a:rPr lang="cs-CZ" sz="1200" dirty="0">
                <a:solidFill>
                  <a:schemeClr val="tx1"/>
                </a:solidFill>
              </a:rPr>
              <a:t> </a:t>
            </a:r>
            <a:r>
              <a:rPr lang="cs-CZ" sz="1200" dirty="0" err="1">
                <a:solidFill>
                  <a:schemeClr val="tx1"/>
                </a:solidFill>
              </a:rPr>
              <a:t>practicing</a:t>
            </a:r>
            <a:r>
              <a:rPr lang="cs-CZ" sz="1200" dirty="0">
                <a:solidFill>
                  <a:schemeClr val="tx1"/>
                </a:solidFill>
              </a:rPr>
              <a:t> Free </a:t>
            </a:r>
            <a:r>
              <a:rPr lang="cs-CZ" sz="1200" dirty="0" err="1">
                <a:solidFill>
                  <a:schemeClr val="tx1"/>
                </a:solidFill>
              </a:rPr>
              <a:t>writing</a:t>
            </a:r>
            <a:r>
              <a:rPr lang="cs-CZ" sz="1200" dirty="0">
                <a:solidFill>
                  <a:schemeClr val="tx1"/>
                </a:solidFill>
              </a:rPr>
              <a:t> </a:t>
            </a:r>
            <a:r>
              <a:rPr lang="cs-CZ" sz="1200" dirty="0" err="1">
                <a:solidFill>
                  <a:schemeClr val="tx1"/>
                </a:solidFill>
              </a:rPr>
              <a:t>method</a:t>
            </a:r>
            <a:r>
              <a:rPr lang="cs-CZ" sz="1200" dirty="0">
                <a:solidFill>
                  <a:schemeClr val="tx1"/>
                </a:solidFill>
              </a:rPr>
              <a:t> </a:t>
            </a:r>
            <a:r>
              <a:rPr lang="cs-CZ" sz="1200" dirty="0" err="1">
                <a:solidFill>
                  <a:schemeClr val="tx1"/>
                </a:solidFill>
              </a:rPr>
              <a:t>you</a:t>
            </a:r>
            <a:r>
              <a:rPr lang="cs-CZ" sz="1200" dirty="0">
                <a:solidFill>
                  <a:schemeClr val="tx1"/>
                </a:solidFill>
              </a:rPr>
              <a:t> </a:t>
            </a:r>
            <a:r>
              <a:rPr lang="cs-CZ" sz="1200" dirty="0" err="1">
                <a:solidFill>
                  <a:schemeClr val="tx1"/>
                </a:solidFill>
              </a:rPr>
              <a:t>came</a:t>
            </a:r>
            <a:r>
              <a:rPr lang="cs-CZ" sz="1200" dirty="0">
                <a:solidFill>
                  <a:schemeClr val="tx1"/>
                </a:solidFill>
              </a:rPr>
              <a:t> </a:t>
            </a:r>
            <a:r>
              <a:rPr lang="cs-CZ" sz="1200" dirty="0" err="1">
                <a:solidFill>
                  <a:schemeClr val="tx1"/>
                </a:solidFill>
              </a:rPr>
              <a:t>up</a:t>
            </a:r>
            <a:r>
              <a:rPr lang="cs-CZ" sz="1200" dirty="0">
                <a:solidFill>
                  <a:schemeClr val="tx1"/>
                </a:solidFill>
              </a:rPr>
              <a:t> </a:t>
            </a:r>
            <a:r>
              <a:rPr lang="cs-CZ" sz="1200" dirty="0" err="1">
                <a:solidFill>
                  <a:schemeClr val="tx1"/>
                </a:solidFill>
              </a:rPr>
              <a:t>with</a:t>
            </a:r>
            <a:r>
              <a:rPr lang="cs-CZ" sz="1200" dirty="0">
                <a:solidFill>
                  <a:schemeClr val="tx1"/>
                </a:solidFill>
              </a:rPr>
              <a:t> </a:t>
            </a:r>
            <a:r>
              <a:rPr lang="cs-CZ" sz="1200" dirty="0" err="1">
                <a:solidFill>
                  <a:schemeClr val="tx1"/>
                </a:solidFill>
              </a:rPr>
              <a:t>amazing</a:t>
            </a:r>
            <a:r>
              <a:rPr lang="cs-CZ" sz="1200" dirty="0">
                <a:solidFill>
                  <a:schemeClr val="tx1"/>
                </a:solidFill>
              </a:rPr>
              <a:t> </a:t>
            </a:r>
            <a:r>
              <a:rPr lang="cs-CZ" sz="1200" dirty="0" err="1">
                <a:solidFill>
                  <a:schemeClr val="tx1"/>
                </a:solidFill>
              </a:rPr>
              <a:t>ideas</a:t>
            </a:r>
            <a:r>
              <a:rPr lang="cs-CZ" sz="1200" dirty="0">
                <a:solidFill>
                  <a:schemeClr val="tx1"/>
                </a:solidFill>
              </a:rPr>
              <a:t> </a:t>
            </a:r>
            <a:r>
              <a:rPr lang="cs-CZ" sz="1200" dirty="0" err="1">
                <a:solidFill>
                  <a:schemeClr val="tx1"/>
                </a:solidFill>
              </a:rPr>
              <a:t>how</a:t>
            </a:r>
            <a:r>
              <a:rPr lang="cs-CZ" sz="1200" dirty="0">
                <a:solidFill>
                  <a:schemeClr val="tx1"/>
                </a:solidFill>
              </a:rPr>
              <a:t> to use </a:t>
            </a:r>
            <a:r>
              <a:rPr lang="cs-CZ" sz="1200" dirty="0" err="1">
                <a:solidFill>
                  <a:schemeClr val="tx1"/>
                </a:solidFill>
              </a:rPr>
              <a:t>your</a:t>
            </a:r>
            <a:r>
              <a:rPr lang="cs-CZ" sz="1200" dirty="0">
                <a:solidFill>
                  <a:schemeClr val="tx1"/>
                </a:solidFill>
              </a:rPr>
              <a:t> city as </a:t>
            </a:r>
            <a:r>
              <a:rPr lang="cs-CZ" sz="1200" dirty="0" err="1">
                <a:solidFill>
                  <a:schemeClr val="tx1"/>
                </a:solidFill>
              </a:rPr>
              <a:t>an</a:t>
            </a:r>
            <a:r>
              <a:rPr lang="cs-CZ" sz="1200" dirty="0">
                <a:solidFill>
                  <a:schemeClr val="tx1"/>
                </a:solidFill>
              </a:rPr>
              <a:t> </a:t>
            </a:r>
            <a:r>
              <a:rPr lang="cs-CZ" sz="1200" dirty="0" err="1">
                <a:solidFill>
                  <a:schemeClr val="tx1"/>
                </a:solidFill>
              </a:rPr>
              <a:t>ispiration</a:t>
            </a:r>
            <a:r>
              <a:rPr lang="cs-CZ" sz="1200" dirty="0">
                <a:solidFill>
                  <a:schemeClr val="tx1"/>
                </a:solidFill>
              </a:rPr>
              <a:t> </a:t>
            </a:r>
            <a:r>
              <a:rPr lang="cs-CZ" sz="1200" dirty="0" err="1">
                <a:solidFill>
                  <a:schemeClr val="tx1"/>
                </a:solidFill>
              </a:rPr>
              <a:t>or</a:t>
            </a:r>
            <a:r>
              <a:rPr lang="cs-CZ" sz="1200" dirty="0">
                <a:solidFill>
                  <a:schemeClr val="tx1"/>
                </a:solidFill>
              </a:rPr>
              <a:t> </a:t>
            </a:r>
            <a:r>
              <a:rPr lang="cs-CZ" sz="1200" dirty="0" err="1">
                <a:solidFill>
                  <a:schemeClr val="tx1"/>
                </a:solidFill>
              </a:rPr>
              <a:t>environment</a:t>
            </a:r>
            <a:r>
              <a:rPr lang="cs-CZ" sz="1200" dirty="0">
                <a:solidFill>
                  <a:schemeClr val="tx1"/>
                </a:solidFill>
              </a:rPr>
              <a:t> </a:t>
            </a:r>
            <a:r>
              <a:rPr lang="cs-CZ" sz="1200" dirty="0" err="1">
                <a:solidFill>
                  <a:schemeClr val="tx1"/>
                </a:solidFill>
              </a:rPr>
              <a:t>for</a:t>
            </a:r>
            <a:r>
              <a:rPr lang="cs-CZ" sz="1200" dirty="0">
                <a:solidFill>
                  <a:schemeClr val="tx1"/>
                </a:solidFill>
              </a:rPr>
              <a:t> </a:t>
            </a:r>
            <a:r>
              <a:rPr lang="cs-CZ" sz="1200" dirty="0" err="1">
                <a:solidFill>
                  <a:schemeClr val="tx1"/>
                </a:solidFill>
              </a:rPr>
              <a:t>teaching</a:t>
            </a:r>
            <a:r>
              <a:rPr lang="cs-CZ" sz="1200" dirty="0">
                <a:solidFill>
                  <a:schemeClr val="tx1"/>
                </a:solidFill>
              </a:rPr>
              <a:t>!</a:t>
            </a:r>
            <a:endParaRPr lang="en-US" sz="1200" dirty="0">
              <a:solidFill>
                <a:schemeClr val="tx1"/>
              </a:solidFill>
            </a:endParaRPr>
          </a:p>
        </p:txBody>
      </p:sp>
      <p:pic>
        <p:nvPicPr>
          <p:cNvPr id="56324" name="Picture 4" descr="http://previews.123rf.com/images/teen00000/teen000001412/teen00000141200067/34461360-Toy-clay-pot-pottery-and-kitchenware-souvenir-handmade-for-child-Stock-Photo.jpg"/>
          <p:cNvPicPr>
            <a:picLocks noChangeAspect="1" noChangeArrowheads="1"/>
          </p:cNvPicPr>
          <p:nvPr/>
        </p:nvPicPr>
        <p:blipFill>
          <a:blip r:embed="rId3" cstate="print"/>
          <a:srcRect l="24455" t="11116" r="26634" b="17741"/>
          <a:stretch>
            <a:fillRect/>
          </a:stretch>
        </p:blipFill>
        <p:spPr bwMode="auto">
          <a:xfrm>
            <a:off x="179388" y="5286375"/>
            <a:ext cx="1079500" cy="1571625"/>
          </a:xfrm>
          <a:prstGeom prst="rect">
            <a:avLst/>
          </a:prstGeom>
          <a:noFill/>
          <a:ln w="9525">
            <a:noFill/>
            <a:miter lim="800000"/>
            <a:headEnd/>
            <a:tailEnd/>
          </a:ln>
        </p:spPr>
      </p:pic>
      <p:sp>
        <p:nvSpPr>
          <p:cNvPr id="5" name="Obdélníkový bublinový popisek 5"/>
          <p:cNvSpPr/>
          <p:nvPr/>
        </p:nvSpPr>
        <p:spPr>
          <a:xfrm>
            <a:off x="1403350" y="6092825"/>
            <a:ext cx="6840538" cy="603250"/>
          </a:xfrm>
          <a:prstGeom prst="wedgeRectCallout">
            <a:avLst>
              <a:gd name="adj1" fmla="val -53447"/>
              <a:gd name="adj2" fmla="val -62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sz="1200" dirty="0" err="1">
                <a:solidFill>
                  <a:schemeClr val="tx1"/>
                </a:solidFill>
              </a:rPr>
              <a:t>Pass</a:t>
            </a:r>
            <a:r>
              <a:rPr lang="cs-CZ" sz="1200" dirty="0">
                <a:solidFill>
                  <a:schemeClr val="tx1"/>
                </a:solidFill>
              </a:rPr>
              <a:t> </a:t>
            </a:r>
            <a:r>
              <a:rPr lang="cs-CZ" sz="1200" dirty="0" err="1">
                <a:solidFill>
                  <a:schemeClr val="tx1"/>
                </a:solidFill>
              </a:rPr>
              <a:t>some</a:t>
            </a:r>
            <a:r>
              <a:rPr lang="cs-CZ" sz="1200" dirty="0">
                <a:solidFill>
                  <a:schemeClr val="tx1"/>
                </a:solidFill>
              </a:rPr>
              <a:t> </a:t>
            </a:r>
            <a:r>
              <a:rPr lang="cs-CZ" sz="1200" dirty="0" err="1">
                <a:solidFill>
                  <a:schemeClr val="tx1"/>
                </a:solidFill>
              </a:rPr>
              <a:t>interesting</a:t>
            </a:r>
            <a:r>
              <a:rPr lang="cs-CZ" sz="1200" dirty="0">
                <a:solidFill>
                  <a:schemeClr val="tx1"/>
                </a:solidFill>
              </a:rPr>
              <a:t> </a:t>
            </a:r>
            <a:r>
              <a:rPr lang="cs-CZ" sz="1200" dirty="0" err="1">
                <a:solidFill>
                  <a:schemeClr val="tx1"/>
                </a:solidFill>
              </a:rPr>
              <a:t>object</a:t>
            </a:r>
            <a:r>
              <a:rPr lang="cs-CZ" sz="1200" dirty="0">
                <a:solidFill>
                  <a:schemeClr val="tx1"/>
                </a:solidFill>
              </a:rPr>
              <a:t> (</a:t>
            </a:r>
            <a:r>
              <a:rPr lang="cs-CZ" sz="1200" dirty="0" err="1">
                <a:solidFill>
                  <a:schemeClr val="tx1"/>
                </a:solidFill>
              </a:rPr>
              <a:t>picture</a:t>
            </a:r>
            <a:r>
              <a:rPr lang="cs-CZ" sz="1200" dirty="0">
                <a:solidFill>
                  <a:schemeClr val="tx1"/>
                </a:solidFill>
              </a:rPr>
              <a:t>…) </a:t>
            </a:r>
            <a:r>
              <a:rPr lang="cs-CZ" sz="1200" dirty="0" err="1">
                <a:solidFill>
                  <a:schemeClr val="tx1"/>
                </a:solidFill>
              </a:rPr>
              <a:t>and</a:t>
            </a:r>
            <a:r>
              <a:rPr lang="cs-CZ" sz="1200" dirty="0">
                <a:solidFill>
                  <a:schemeClr val="tx1"/>
                </a:solidFill>
              </a:rPr>
              <a:t> let </a:t>
            </a:r>
            <a:r>
              <a:rPr lang="cs-CZ" sz="1200" dirty="0" err="1">
                <a:solidFill>
                  <a:schemeClr val="tx1"/>
                </a:solidFill>
              </a:rPr>
              <a:t>your</a:t>
            </a:r>
            <a:r>
              <a:rPr lang="cs-CZ" sz="1200" dirty="0">
                <a:solidFill>
                  <a:schemeClr val="tx1"/>
                </a:solidFill>
              </a:rPr>
              <a:t> </a:t>
            </a:r>
            <a:r>
              <a:rPr lang="cs-CZ" sz="1200" dirty="0" err="1">
                <a:solidFill>
                  <a:schemeClr val="tx1"/>
                </a:solidFill>
              </a:rPr>
              <a:t>students</a:t>
            </a:r>
            <a:r>
              <a:rPr lang="cs-CZ" sz="1200" dirty="0">
                <a:solidFill>
                  <a:schemeClr val="tx1"/>
                </a:solidFill>
              </a:rPr>
              <a:t> </a:t>
            </a:r>
            <a:r>
              <a:rPr lang="cs-CZ" sz="1200" dirty="0" err="1">
                <a:solidFill>
                  <a:schemeClr val="tx1"/>
                </a:solidFill>
              </a:rPr>
              <a:t>ask</a:t>
            </a:r>
            <a:r>
              <a:rPr lang="cs-CZ" sz="1200" dirty="0">
                <a:solidFill>
                  <a:schemeClr val="tx1"/>
                </a:solidFill>
              </a:rPr>
              <a:t> </a:t>
            </a:r>
            <a:r>
              <a:rPr lang="cs-CZ" sz="1200" dirty="0" err="1">
                <a:solidFill>
                  <a:schemeClr val="tx1"/>
                </a:solidFill>
              </a:rPr>
              <a:t>the</a:t>
            </a:r>
            <a:r>
              <a:rPr lang="cs-CZ" sz="1200" dirty="0">
                <a:solidFill>
                  <a:schemeClr val="tx1"/>
                </a:solidFill>
              </a:rPr>
              <a:t> </a:t>
            </a:r>
            <a:r>
              <a:rPr lang="cs-CZ" sz="1200" dirty="0" err="1">
                <a:solidFill>
                  <a:schemeClr val="tx1"/>
                </a:solidFill>
              </a:rPr>
              <a:t>questions</a:t>
            </a:r>
            <a:r>
              <a:rPr lang="cs-CZ" sz="1200" dirty="0">
                <a:solidFill>
                  <a:schemeClr val="tx1"/>
                </a:solidFill>
              </a:rPr>
              <a:t> - </a:t>
            </a:r>
            <a:r>
              <a:rPr lang="cs-CZ" sz="1200" dirty="0" err="1">
                <a:solidFill>
                  <a:schemeClr val="tx1"/>
                </a:solidFill>
              </a:rPr>
              <a:t>What</a:t>
            </a:r>
            <a:r>
              <a:rPr lang="cs-CZ" sz="1200" dirty="0">
                <a:solidFill>
                  <a:schemeClr val="tx1"/>
                </a:solidFill>
              </a:rPr>
              <a:t>? </a:t>
            </a:r>
            <a:r>
              <a:rPr lang="cs-CZ" sz="1200" dirty="0" err="1">
                <a:solidFill>
                  <a:schemeClr val="tx1"/>
                </a:solidFill>
              </a:rPr>
              <a:t>How</a:t>
            </a:r>
            <a:r>
              <a:rPr lang="cs-CZ" sz="1200" dirty="0">
                <a:solidFill>
                  <a:schemeClr val="tx1"/>
                </a:solidFill>
              </a:rPr>
              <a:t>? </a:t>
            </a:r>
            <a:r>
              <a:rPr lang="cs-CZ" sz="1200" dirty="0" err="1">
                <a:solidFill>
                  <a:schemeClr val="tx1"/>
                </a:solidFill>
              </a:rPr>
              <a:t>Where</a:t>
            </a:r>
            <a:r>
              <a:rPr lang="cs-CZ" sz="1200" dirty="0">
                <a:solidFill>
                  <a:schemeClr val="tx1"/>
                </a:solidFill>
              </a:rPr>
              <a:t>? </a:t>
            </a:r>
            <a:r>
              <a:rPr lang="cs-CZ" sz="1200" dirty="0" err="1">
                <a:solidFill>
                  <a:schemeClr val="tx1"/>
                </a:solidFill>
              </a:rPr>
              <a:t>Why</a:t>
            </a:r>
            <a:r>
              <a:rPr lang="cs-CZ" sz="1200" dirty="0">
                <a:solidFill>
                  <a:schemeClr val="tx1"/>
                </a:solidFill>
              </a:rPr>
              <a:t>? </a:t>
            </a:r>
            <a:r>
              <a:rPr lang="cs-CZ" sz="1200" dirty="0" err="1">
                <a:solidFill>
                  <a:schemeClr val="tx1"/>
                </a:solidFill>
              </a:rPr>
              <a:t>What</a:t>
            </a:r>
            <a:r>
              <a:rPr lang="cs-CZ" sz="1200" dirty="0">
                <a:solidFill>
                  <a:schemeClr val="tx1"/>
                </a:solidFill>
              </a:rPr>
              <a:t> </a:t>
            </a:r>
            <a:r>
              <a:rPr lang="cs-CZ" sz="1200" dirty="0" err="1">
                <a:solidFill>
                  <a:schemeClr val="tx1"/>
                </a:solidFill>
              </a:rPr>
              <a:t>if</a:t>
            </a:r>
            <a:r>
              <a:rPr lang="cs-CZ" sz="1200" dirty="0">
                <a:solidFill>
                  <a:schemeClr val="tx1"/>
                </a:solidFill>
              </a:rPr>
              <a:t>? </a:t>
            </a:r>
            <a:r>
              <a:rPr lang="cs-CZ" sz="1200" dirty="0" err="1">
                <a:solidFill>
                  <a:schemeClr val="tx1"/>
                </a:solidFill>
              </a:rPr>
              <a:t>For</a:t>
            </a:r>
            <a:r>
              <a:rPr lang="cs-CZ" sz="1200" dirty="0">
                <a:solidFill>
                  <a:schemeClr val="tx1"/>
                </a:solidFill>
              </a:rPr>
              <a:t> </a:t>
            </a:r>
            <a:r>
              <a:rPr lang="cs-CZ" sz="1200" dirty="0" err="1">
                <a:solidFill>
                  <a:schemeClr val="tx1"/>
                </a:solidFill>
              </a:rPr>
              <a:t>what</a:t>
            </a:r>
            <a:r>
              <a:rPr lang="cs-CZ" sz="1200" dirty="0">
                <a:solidFill>
                  <a:schemeClr val="tx1"/>
                </a:solidFill>
              </a:rPr>
              <a:t> </a:t>
            </a:r>
            <a:r>
              <a:rPr lang="cs-CZ" sz="1200" dirty="0" err="1">
                <a:solidFill>
                  <a:schemeClr val="tx1"/>
                </a:solidFill>
              </a:rPr>
              <a:t>reason</a:t>
            </a:r>
            <a:r>
              <a:rPr lang="cs-CZ" sz="1200" dirty="0">
                <a:solidFill>
                  <a:schemeClr val="tx1"/>
                </a:solidFill>
              </a:rPr>
              <a:t>? - </a:t>
            </a:r>
            <a:r>
              <a:rPr lang="cs-CZ" sz="1200" dirty="0" err="1">
                <a:solidFill>
                  <a:schemeClr val="tx1"/>
                </a:solidFill>
              </a:rPr>
              <a:t>write</a:t>
            </a:r>
            <a:r>
              <a:rPr lang="cs-CZ" sz="1200" dirty="0">
                <a:solidFill>
                  <a:schemeClr val="tx1"/>
                </a:solidFill>
              </a:rPr>
              <a:t> </a:t>
            </a:r>
            <a:r>
              <a:rPr lang="cs-CZ" sz="1200" dirty="0" err="1">
                <a:solidFill>
                  <a:schemeClr val="tx1"/>
                </a:solidFill>
              </a:rPr>
              <a:t>down</a:t>
            </a:r>
            <a:r>
              <a:rPr lang="cs-CZ" sz="1200" dirty="0">
                <a:solidFill>
                  <a:schemeClr val="tx1"/>
                </a:solidFill>
              </a:rPr>
              <a:t> </a:t>
            </a:r>
            <a:r>
              <a:rPr lang="cs-CZ" sz="1200" dirty="0" err="1">
                <a:solidFill>
                  <a:schemeClr val="tx1"/>
                </a:solidFill>
              </a:rPr>
              <a:t>the</a:t>
            </a:r>
            <a:r>
              <a:rPr lang="cs-CZ" sz="1200" dirty="0">
                <a:solidFill>
                  <a:schemeClr val="tx1"/>
                </a:solidFill>
              </a:rPr>
              <a:t> </a:t>
            </a:r>
            <a:r>
              <a:rPr lang="cs-CZ" sz="1200" dirty="0" err="1">
                <a:solidFill>
                  <a:schemeClr val="tx1"/>
                </a:solidFill>
              </a:rPr>
              <a:t>questions</a:t>
            </a:r>
            <a:r>
              <a:rPr lang="cs-CZ" sz="1200" dirty="0">
                <a:solidFill>
                  <a:schemeClr val="tx1"/>
                </a:solidFill>
              </a:rPr>
              <a:t> </a:t>
            </a:r>
            <a:r>
              <a:rPr lang="cs-CZ" sz="1200" dirty="0" err="1">
                <a:solidFill>
                  <a:schemeClr val="tx1"/>
                </a:solidFill>
              </a:rPr>
              <a:t>and</a:t>
            </a:r>
            <a:r>
              <a:rPr lang="cs-CZ" sz="1200" dirty="0">
                <a:solidFill>
                  <a:schemeClr val="tx1"/>
                </a:solidFill>
              </a:rPr>
              <a:t> let </a:t>
            </a:r>
            <a:r>
              <a:rPr lang="cs-CZ" sz="1200" dirty="0" err="1">
                <a:solidFill>
                  <a:schemeClr val="tx1"/>
                </a:solidFill>
              </a:rPr>
              <a:t>them</a:t>
            </a:r>
            <a:r>
              <a:rPr lang="cs-CZ" sz="1200" dirty="0">
                <a:solidFill>
                  <a:schemeClr val="tx1"/>
                </a:solidFill>
              </a:rPr>
              <a:t> </a:t>
            </a:r>
            <a:r>
              <a:rPr lang="cs-CZ" sz="1200" dirty="0" err="1">
                <a:solidFill>
                  <a:schemeClr val="tx1"/>
                </a:solidFill>
              </a:rPr>
              <a:t>search</a:t>
            </a:r>
            <a:r>
              <a:rPr lang="cs-CZ" sz="1200" dirty="0">
                <a:solidFill>
                  <a:schemeClr val="tx1"/>
                </a:solidFill>
              </a:rPr>
              <a:t> </a:t>
            </a:r>
            <a:r>
              <a:rPr lang="cs-CZ" sz="1200" dirty="0" err="1">
                <a:solidFill>
                  <a:schemeClr val="tx1"/>
                </a:solidFill>
              </a:rPr>
              <a:t>for</a:t>
            </a:r>
            <a:r>
              <a:rPr lang="cs-CZ" sz="1200" dirty="0">
                <a:solidFill>
                  <a:schemeClr val="tx1"/>
                </a:solidFill>
              </a:rPr>
              <a:t> </a:t>
            </a:r>
            <a:r>
              <a:rPr lang="cs-CZ" sz="1200" dirty="0" err="1">
                <a:solidFill>
                  <a:schemeClr val="tx1"/>
                </a:solidFill>
              </a:rPr>
              <a:t>the</a:t>
            </a:r>
            <a:r>
              <a:rPr lang="cs-CZ" sz="1200" dirty="0">
                <a:solidFill>
                  <a:schemeClr val="tx1"/>
                </a:solidFill>
              </a:rPr>
              <a:t> </a:t>
            </a:r>
            <a:r>
              <a:rPr lang="cs-CZ" sz="1200" dirty="0" err="1">
                <a:solidFill>
                  <a:schemeClr val="tx1"/>
                </a:solidFill>
              </a:rPr>
              <a:t>answers</a:t>
            </a:r>
            <a:r>
              <a:rPr lang="cs-CZ" sz="1200" dirty="0">
                <a:solidFill>
                  <a:schemeClr val="tx1"/>
                </a:solidFill>
              </a:rPr>
              <a:t> – in </a:t>
            </a:r>
            <a:r>
              <a:rPr lang="cs-CZ" sz="1200" dirty="0" err="1">
                <a:solidFill>
                  <a:schemeClr val="tx1"/>
                </a:solidFill>
              </a:rPr>
              <a:t>groups</a:t>
            </a:r>
            <a:r>
              <a:rPr lang="cs-CZ" sz="1200" dirty="0">
                <a:solidFill>
                  <a:schemeClr val="tx1"/>
                </a:solidFill>
              </a:rPr>
              <a:t>, </a:t>
            </a:r>
            <a:r>
              <a:rPr lang="cs-CZ" sz="1200" dirty="0" err="1">
                <a:solidFill>
                  <a:schemeClr val="tx1"/>
                </a:solidFill>
              </a:rPr>
              <a:t>using</a:t>
            </a:r>
            <a:r>
              <a:rPr lang="cs-CZ" sz="1200" dirty="0">
                <a:solidFill>
                  <a:schemeClr val="tx1"/>
                </a:solidFill>
              </a:rPr>
              <a:t> </a:t>
            </a:r>
            <a:r>
              <a:rPr lang="cs-CZ" sz="1200" dirty="0" err="1">
                <a:solidFill>
                  <a:schemeClr val="tx1"/>
                </a:solidFill>
              </a:rPr>
              <a:t>computers</a:t>
            </a:r>
            <a:r>
              <a:rPr lang="cs-CZ" sz="1200" dirty="0">
                <a:solidFill>
                  <a:schemeClr val="tx1"/>
                </a:solidFill>
              </a:rPr>
              <a:t>, </a:t>
            </a:r>
            <a:r>
              <a:rPr lang="cs-CZ" sz="1200" dirty="0" err="1">
                <a:solidFill>
                  <a:schemeClr val="tx1"/>
                </a:solidFill>
              </a:rPr>
              <a:t>textbooks</a:t>
            </a:r>
            <a:r>
              <a:rPr lang="cs-CZ" sz="1200" dirty="0">
                <a:solidFill>
                  <a:schemeClr val="tx1"/>
                </a:solidFill>
              </a:rPr>
              <a:t> </a:t>
            </a:r>
            <a:r>
              <a:rPr lang="cs-CZ" sz="1200" dirty="0" err="1">
                <a:solidFill>
                  <a:schemeClr val="tx1"/>
                </a:solidFill>
              </a:rPr>
              <a:t>etc</a:t>
            </a:r>
            <a:r>
              <a:rPr lang="cs-CZ" sz="1200" dirty="0">
                <a:solidFill>
                  <a:schemeClr val="tx1"/>
                </a:solidFill>
              </a:rPr>
              <a:t>.</a:t>
            </a:r>
            <a:endParaRPr lang="cs-CZ" sz="1200" dirty="0"/>
          </a:p>
        </p:txBody>
      </p:sp>
      <p:sp>
        <p:nvSpPr>
          <p:cNvPr id="7" name="6 Komut Düğmesi: Geri veya Önceki">
            <a:hlinkClick r:id="" action="ppaction://hlinkshowjump?jump=previousslide" highlightClick="1"/>
          </p:cNvPr>
          <p:cNvSpPr/>
          <p:nvPr/>
        </p:nvSpPr>
        <p:spPr>
          <a:xfrm>
            <a:off x="7786710" y="6000768"/>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Komut Düğmesi: Giriş">
            <a:hlinkClick r:id="rId4" action="ppaction://hlinksldjump" highlightClick="1"/>
          </p:cNvPr>
          <p:cNvSpPr/>
          <p:nvPr/>
        </p:nvSpPr>
        <p:spPr>
          <a:xfrm>
            <a:off x="3214678" y="5286388"/>
            <a:ext cx="857256" cy="7143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p:cNvSpPr>
            <a:spLocks noGrp="1"/>
          </p:cNvSpPr>
          <p:nvPr>
            <p:ph type="title"/>
          </p:nvPr>
        </p:nvSpPr>
        <p:spPr>
          <a:xfrm>
            <a:off x="457200" y="274638"/>
            <a:ext cx="1400156" cy="850106"/>
          </a:xfrm>
        </p:spPr>
        <p:txBody>
          <a:bodyPr>
            <a:normAutofit/>
          </a:bodyPr>
          <a:lstStyle/>
          <a:p>
            <a:r>
              <a:rPr lang="tr-TR" b="1" dirty="0">
                <a:solidFill>
                  <a:srgbClr val="7030A0"/>
                </a:solidFill>
              </a:rPr>
              <a:t>8</a:t>
            </a:r>
            <a:endParaRPr lang="tr-TR" b="1" dirty="0" smtClean="0">
              <a:solidFill>
                <a:srgbClr val="7030A0"/>
              </a:solidFill>
            </a:endParaRPr>
          </a:p>
        </p:txBody>
      </p:sp>
      <p:sp>
        <p:nvSpPr>
          <p:cNvPr id="20482" name="2 İçerik Yer Tutucusu"/>
          <p:cNvSpPr>
            <a:spLocks noGrp="1"/>
          </p:cNvSpPr>
          <p:nvPr>
            <p:ph idx="1"/>
          </p:nvPr>
        </p:nvSpPr>
        <p:spPr>
          <a:xfrm>
            <a:off x="285720" y="2000240"/>
            <a:ext cx="8229600" cy="2941498"/>
          </a:xfrm>
        </p:spPr>
        <p:txBody>
          <a:bodyPr>
            <a:normAutofit/>
          </a:bodyPr>
          <a:lstStyle/>
          <a:p>
            <a:r>
              <a:rPr lang="tr-TR" sz="2800" dirty="0" smtClean="0">
                <a:solidFill>
                  <a:srgbClr val="002060"/>
                </a:solidFill>
              </a:rPr>
              <a:t>Alış-veriş yapılacak bir mekan düşünülür.(Market)</a:t>
            </a:r>
          </a:p>
          <a:p>
            <a:r>
              <a:rPr lang="tr-TR" sz="2800" dirty="0" smtClean="0">
                <a:solidFill>
                  <a:srgbClr val="002060"/>
                </a:solidFill>
              </a:rPr>
              <a:t>Alınan bir malzeme işaret ve hareketler ile tarif edilir.</a:t>
            </a:r>
          </a:p>
          <a:p>
            <a:r>
              <a:rPr lang="tr-TR" sz="2800" dirty="0" smtClean="0">
                <a:solidFill>
                  <a:srgbClr val="002060"/>
                </a:solidFill>
              </a:rPr>
              <a:t>Gruptakilere ne olduğu tahmin ettirilir.</a:t>
            </a:r>
          </a:p>
          <a:p>
            <a:r>
              <a:rPr lang="tr-TR" sz="2800" dirty="0" smtClean="0">
                <a:solidFill>
                  <a:srgbClr val="002060"/>
                </a:solidFill>
              </a:rPr>
              <a:t>(</a:t>
            </a:r>
            <a:r>
              <a:rPr lang="tr-TR" sz="2800" dirty="0" err="1" smtClean="0">
                <a:solidFill>
                  <a:srgbClr val="002060"/>
                </a:solidFill>
              </a:rPr>
              <a:t>tissue</a:t>
            </a:r>
            <a:r>
              <a:rPr lang="tr-TR" sz="2800" dirty="0" smtClean="0">
                <a:solidFill>
                  <a:srgbClr val="002060"/>
                </a:solidFill>
              </a:rPr>
              <a:t>, </a:t>
            </a:r>
            <a:r>
              <a:rPr lang="tr-TR" sz="2800" dirty="0" err="1" smtClean="0">
                <a:solidFill>
                  <a:srgbClr val="002060"/>
                </a:solidFill>
              </a:rPr>
              <a:t>cleaning</a:t>
            </a:r>
            <a:r>
              <a:rPr lang="tr-TR" sz="2800" dirty="0" smtClean="0">
                <a:solidFill>
                  <a:srgbClr val="002060"/>
                </a:solidFill>
              </a:rPr>
              <a:t> </a:t>
            </a:r>
            <a:r>
              <a:rPr lang="tr-TR" sz="2800" dirty="0" err="1" smtClean="0">
                <a:solidFill>
                  <a:srgbClr val="002060"/>
                </a:solidFill>
              </a:rPr>
              <a:t>path</a:t>
            </a:r>
            <a:r>
              <a:rPr lang="tr-TR" sz="2800" dirty="0" smtClean="0">
                <a:solidFill>
                  <a:srgbClr val="002060"/>
                </a:solidFill>
              </a:rPr>
              <a:t>, </a:t>
            </a:r>
            <a:r>
              <a:rPr lang="tr-TR" sz="2800" dirty="0" err="1" smtClean="0">
                <a:solidFill>
                  <a:srgbClr val="002060"/>
                </a:solidFill>
              </a:rPr>
              <a:t>water</a:t>
            </a:r>
            <a:r>
              <a:rPr lang="tr-TR" sz="2800" dirty="0" smtClean="0">
                <a:solidFill>
                  <a:srgbClr val="002060"/>
                </a:solidFill>
              </a:rPr>
              <a:t>, </a:t>
            </a:r>
            <a:r>
              <a:rPr lang="tr-TR" sz="2800" dirty="0" err="1" smtClean="0">
                <a:solidFill>
                  <a:srgbClr val="002060"/>
                </a:solidFill>
              </a:rPr>
              <a:t>chocolate</a:t>
            </a:r>
            <a:r>
              <a:rPr lang="tr-TR" sz="2800" dirty="0" smtClean="0">
                <a:solidFill>
                  <a:srgbClr val="002060"/>
                </a:solidFill>
              </a:rPr>
              <a:t>, </a:t>
            </a:r>
            <a:r>
              <a:rPr lang="tr-TR" sz="2800" dirty="0" err="1" smtClean="0">
                <a:solidFill>
                  <a:srgbClr val="002060"/>
                </a:solidFill>
              </a:rPr>
              <a:t>ball</a:t>
            </a:r>
            <a:r>
              <a:rPr lang="tr-TR" sz="2800" dirty="0" smtClean="0">
                <a:solidFill>
                  <a:srgbClr val="002060"/>
                </a:solidFill>
              </a:rPr>
              <a:t>, </a:t>
            </a:r>
            <a:r>
              <a:rPr lang="tr-TR" sz="2800" dirty="0" err="1" smtClean="0">
                <a:solidFill>
                  <a:srgbClr val="002060"/>
                </a:solidFill>
              </a:rPr>
              <a:t>box</a:t>
            </a:r>
            <a:r>
              <a:rPr lang="tr-TR" sz="2800" dirty="0" smtClean="0">
                <a:solidFill>
                  <a:srgbClr val="002060"/>
                </a:solidFill>
              </a:rPr>
              <a:t>, </a:t>
            </a:r>
            <a:r>
              <a:rPr lang="tr-TR" sz="2800" dirty="0" err="1" smtClean="0">
                <a:solidFill>
                  <a:srgbClr val="002060"/>
                </a:solidFill>
              </a:rPr>
              <a:t>trolley</a:t>
            </a:r>
            <a:r>
              <a:rPr lang="tr-TR" sz="2800" dirty="0" smtClean="0">
                <a:solidFill>
                  <a:srgbClr val="002060"/>
                </a:solidFill>
              </a:rPr>
              <a:t>, </a:t>
            </a:r>
            <a:r>
              <a:rPr lang="tr-TR" sz="2800" dirty="0" err="1" smtClean="0">
                <a:solidFill>
                  <a:srgbClr val="002060"/>
                </a:solidFill>
              </a:rPr>
              <a:t>bread</a:t>
            </a:r>
            <a:r>
              <a:rPr lang="tr-TR" sz="2800" dirty="0" smtClean="0">
                <a:solidFill>
                  <a:srgbClr val="002060"/>
                </a:solidFill>
              </a:rPr>
              <a:t>, banana, </a:t>
            </a:r>
            <a:r>
              <a:rPr lang="tr-TR" sz="2800" dirty="0" err="1" smtClean="0">
                <a:solidFill>
                  <a:srgbClr val="002060"/>
                </a:solidFill>
              </a:rPr>
              <a:t>etc</a:t>
            </a:r>
            <a:r>
              <a:rPr lang="tr-TR" sz="2800" dirty="0" smtClean="0">
                <a:solidFill>
                  <a:srgbClr val="002060"/>
                </a:solidFill>
              </a:rPr>
              <a:t>.)</a:t>
            </a:r>
          </a:p>
        </p:txBody>
      </p:sp>
      <p:sp>
        <p:nvSpPr>
          <p:cNvPr id="2" name="Metin kutusu 1"/>
          <p:cNvSpPr txBox="1"/>
          <p:nvPr/>
        </p:nvSpPr>
        <p:spPr>
          <a:xfrm>
            <a:off x="1785918" y="285728"/>
            <a:ext cx="5214974" cy="1077218"/>
          </a:xfrm>
          <a:prstGeom prst="rect">
            <a:avLst/>
          </a:prstGeom>
          <a:noFill/>
        </p:spPr>
        <p:txBody>
          <a:bodyPr wrap="square" rtlCol="0">
            <a:spAutoFit/>
          </a:bodyPr>
          <a:lstStyle/>
          <a:p>
            <a:r>
              <a:rPr lang="tr-TR" sz="3200" b="1" dirty="0" smtClean="0">
                <a:solidFill>
                  <a:srgbClr val="7030A0"/>
                </a:solidFill>
              </a:rPr>
              <a:t>OBJEYİ TAHMİN ETME</a:t>
            </a:r>
          </a:p>
          <a:p>
            <a:r>
              <a:rPr lang="tr-TR" sz="3200" b="1" dirty="0" smtClean="0">
                <a:solidFill>
                  <a:srgbClr val="7030A0"/>
                </a:solidFill>
              </a:rPr>
              <a:t>(GUESSİNG AN OBJECT) </a:t>
            </a:r>
            <a:endParaRPr lang="tr-TR" sz="3200" b="1" dirty="0">
              <a:solidFill>
                <a:srgbClr val="7030A0"/>
              </a:solidFill>
            </a:endParaRPr>
          </a:p>
        </p:txBody>
      </p:sp>
      <p:sp>
        <p:nvSpPr>
          <p:cNvPr id="6" name="Metin kutusu 1"/>
          <p:cNvSpPr txBox="1"/>
          <p:nvPr/>
        </p:nvSpPr>
        <p:spPr>
          <a:xfrm>
            <a:off x="785786" y="1500174"/>
            <a:ext cx="2857520" cy="584775"/>
          </a:xfrm>
          <a:prstGeom prst="rect">
            <a:avLst/>
          </a:prstGeom>
          <a:noFill/>
        </p:spPr>
        <p:txBody>
          <a:bodyPr wrap="square" rtlCol="0">
            <a:spAutoFit/>
          </a:bodyPr>
          <a:lstStyle/>
          <a:p>
            <a:r>
              <a:rPr lang="tr-TR" sz="3200" b="1" dirty="0" smtClean="0">
                <a:solidFill>
                  <a:srgbClr val="7030A0"/>
                </a:solidFill>
              </a:rPr>
              <a:t>KONUŞMA</a:t>
            </a:r>
          </a:p>
        </p:txBody>
      </p:sp>
      <p:sp>
        <p:nvSpPr>
          <p:cNvPr id="7" name="6 Komut Düğmesi: Giriş">
            <a:hlinkClick r:id="rId2" action="ppaction://hlinksldjump" highlightClick="1"/>
          </p:cNvPr>
          <p:cNvSpPr/>
          <p:nvPr/>
        </p:nvSpPr>
        <p:spPr>
          <a:xfrm>
            <a:off x="3857620" y="6072206"/>
            <a:ext cx="92869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Başlık 1"/>
          <p:cNvSpPr>
            <a:spLocks noGrp="1"/>
          </p:cNvSpPr>
          <p:nvPr>
            <p:ph type="ctrTitle"/>
          </p:nvPr>
        </p:nvSpPr>
        <p:spPr>
          <a:xfrm>
            <a:off x="683568" y="1340768"/>
            <a:ext cx="7772400" cy="1470025"/>
          </a:xfrm>
        </p:spPr>
        <p:txBody>
          <a:bodyPr>
            <a:normAutofit/>
          </a:bodyPr>
          <a:lstStyle/>
          <a:p>
            <a:r>
              <a:rPr lang="tr-TR" b="1" dirty="0" smtClean="0">
                <a:solidFill>
                  <a:srgbClr val="7030A0"/>
                </a:solidFill>
              </a:rPr>
              <a:t>ALL WE NEED IS THE RIGHT MOTIVATION</a:t>
            </a:r>
          </a:p>
        </p:txBody>
      </p:sp>
      <p:pic>
        <p:nvPicPr>
          <p:cNvPr id="3" name="Resim 2" descr="G:\ \KA1 Toplantılar\KA1  TUTANAKLAR  2016\7.eklog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3159034"/>
            <a:ext cx="3096344" cy="2251843"/>
          </a:xfrm>
          <a:prstGeom prst="rect">
            <a:avLst/>
          </a:prstGeom>
          <a:noFill/>
          <a:ln>
            <a:noFill/>
          </a:ln>
        </p:spPr>
      </p:pic>
      <p:pic>
        <p:nvPicPr>
          <p:cNvPr id="3074" name="Resim 4"/>
          <p:cNvPicPr>
            <a:picLocks noChangeAspect="1" noChangeArrowheads="1"/>
          </p:cNvPicPr>
          <p:nvPr/>
        </p:nvPicPr>
        <p:blipFill>
          <a:blip r:embed="rId3" cstate="print">
            <a:lum contrast="24000"/>
            <a:extLst>
              <a:ext uri="{28A0092B-C50C-407E-A947-70E740481C1C}">
                <a14:useLocalDpi xmlns="" xmlns:a14="http://schemas.microsoft.com/office/drawing/2010/main" val="0"/>
              </a:ext>
            </a:extLst>
          </a:blip>
          <a:srcRect/>
          <a:stretch>
            <a:fillRect/>
          </a:stretch>
        </p:blipFill>
        <p:spPr bwMode="auto">
          <a:xfrm>
            <a:off x="2627784" y="3212976"/>
            <a:ext cx="1699818" cy="144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Başlık"/>
          <p:cNvSpPr>
            <a:spLocks noGrp="1"/>
          </p:cNvSpPr>
          <p:nvPr>
            <p:ph type="title"/>
          </p:nvPr>
        </p:nvSpPr>
        <p:spPr>
          <a:xfrm>
            <a:off x="500034" y="428604"/>
            <a:ext cx="1461250" cy="720080"/>
          </a:xfrm>
        </p:spPr>
        <p:txBody>
          <a:bodyPr/>
          <a:lstStyle/>
          <a:p>
            <a:r>
              <a:rPr lang="tr-TR" sz="4000" b="1" dirty="0" smtClean="0">
                <a:solidFill>
                  <a:srgbClr val="7030A0"/>
                </a:solidFill>
              </a:rPr>
              <a:t>9</a:t>
            </a:r>
          </a:p>
        </p:txBody>
      </p:sp>
      <p:sp>
        <p:nvSpPr>
          <p:cNvPr id="21506" name="2 İçerik Yer Tutucusu"/>
          <p:cNvSpPr>
            <a:spLocks noGrp="1"/>
          </p:cNvSpPr>
          <p:nvPr>
            <p:ph idx="1"/>
          </p:nvPr>
        </p:nvSpPr>
        <p:spPr>
          <a:xfrm>
            <a:off x="500034" y="1571612"/>
            <a:ext cx="8229600" cy="4525963"/>
          </a:xfrm>
        </p:spPr>
        <p:txBody>
          <a:bodyPr>
            <a:normAutofit lnSpcReduction="10000"/>
          </a:bodyPr>
          <a:lstStyle/>
          <a:p>
            <a:r>
              <a:rPr lang="tr-TR" sz="2800" dirty="0" smtClean="0">
                <a:solidFill>
                  <a:srgbClr val="002060"/>
                </a:solidFill>
              </a:rPr>
              <a:t>8.etkinliğin devamı olarak marketten aldığımız ürünü hareketlerle anlattırılır. </a:t>
            </a:r>
          </a:p>
          <a:p>
            <a:r>
              <a:rPr lang="tr-TR" sz="2800" dirty="0" smtClean="0">
                <a:solidFill>
                  <a:srgbClr val="002060"/>
                </a:solidFill>
              </a:rPr>
              <a:t>Gruptakiler yapılan aktiviteyi  ve kullanılan malzemeyi bulmaya çalışır.(</a:t>
            </a:r>
            <a:r>
              <a:rPr lang="tr-TR" sz="2800" dirty="0" err="1" smtClean="0">
                <a:solidFill>
                  <a:srgbClr val="002060"/>
                </a:solidFill>
              </a:rPr>
              <a:t>take</a:t>
            </a:r>
            <a:r>
              <a:rPr lang="tr-TR" sz="2800" dirty="0" smtClean="0">
                <a:solidFill>
                  <a:srgbClr val="002060"/>
                </a:solidFill>
              </a:rPr>
              <a:t> </a:t>
            </a:r>
            <a:r>
              <a:rPr lang="tr-TR" sz="2800" dirty="0" err="1" smtClean="0">
                <a:solidFill>
                  <a:srgbClr val="002060"/>
                </a:solidFill>
              </a:rPr>
              <a:t>photos</a:t>
            </a:r>
            <a:r>
              <a:rPr lang="tr-TR" sz="2800" dirty="0" smtClean="0">
                <a:solidFill>
                  <a:srgbClr val="002060"/>
                </a:solidFill>
              </a:rPr>
              <a:t>, </a:t>
            </a:r>
            <a:r>
              <a:rPr lang="tr-TR" sz="2800" dirty="0" err="1" smtClean="0">
                <a:solidFill>
                  <a:srgbClr val="002060"/>
                </a:solidFill>
              </a:rPr>
              <a:t>walk</a:t>
            </a:r>
            <a:r>
              <a:rPr lang="tr-TR" sz="2800" dirty="0" smtClean="0">
                <a:solidFill>
                  <a:srgbClr val="002060"/>
                </a:solidFill>
              </a:rPr>
              <a:t>, </a:t>
            </a:r>
            <a:r>
              <a:rPr lang="tr-TR" sz="2800" dirty="0" err="1" smtClean="0">
                <a:solidFill>
                  <a:srgbClr val="002060"/>
                </a:solidFill>
              </a:rPr>
              <a:t>run</a:t>
            </a:r>
            <a:r>
              <a:rPr lang="tr-TR" sz="2800" dirty="0" smtClean="0">
                <a:solidFill>
                  <a:srgbClr val="002060"/>
                </a:solidFill>
              </a:rPr>
              <a:t>, </a:t>
            </a:r>
            <a:r>
              <a:rPr lang="tr-TR" sz="2800" dirty="0" err="1" smtClean="0">
                <a:solidFill>
                  <a:srgbClr val="002060"/>
                </a:solidFill>
              </a:rPr>
              <a:t>walk</a:t>
            </a:r>
            <a:r>
              <a:rPr lang="tr-TR" sz="2800" dirty="0" smtClean="0">
                <a:solidFill>
                  <a:srgbClr val="002060"/>
                </a:solidFill>
              </a:rPr>
              <a:t> </a:t>
            </a:r>
            <a:r>
              <a:rPr lang="tr-TR" sz="2800" dirty="0" err="1" smtClean="0">
                <a:solidFill>
                  <a:srgbClr val="002060"/>
                </a:solidFill>
              </a:rPr>
              <a:t>the</a:t>
            </a:r>
            <a:r>
              <a:rPr lang="tr-TR" sz="2800" dirty="0" smtClean="0">
                <a:solidFill>
                  <a:srgbClr val="002060"/>
                </a:solidFill>
              </a:rPr>
              <a:t> </a:t>
            </a:r>
            <a:r>
              <a:rPr lang="tr-TR" sz="2800" dirty="0" err="1" smtClean="0">
                <a:solidFill>
                  <a:srgbClr val="002060"/>
                </a:solidFill>
              </a:rPr>
              <a:t>dog</a:t>
            </a:r>
            <a:r>
              <a:rPr lang="tr-TR" sz="2800" dirty="0" smtClean="0">
                <a:solidFill>
                  <a:srgbClr val="002060"/>
                </a:solidFill>
              </a:rPr>
              <a:t>, </a:t>
            </a:r>
            <a:r>
              <a:rPr lang="tr-TR" sz="2800" dirty="0" err="1" smtClean="0">
                <a:solidFill>
                  <a:srgbClr val="002060"/>
                </a:solidFill>
              </a:rPr>
              <a:t>carry</a:t>
            </a:r>
            <a:r>
              <a:rPr lang="tr-TR" sz="2800" dirty="0" smtClean="0">
                <a:solidFill>
                  <a:srgbClr val="002060"/>
                </a:solidFill>
              </a:rPr>
              <a:t> </a:t>
            </a:r>
            <a:r>
              <a:rPr lang="tr-TR" sz="2800" dirty="0" err="1" smtClean="0">
                <a:solidFill>
                  <a:srgbClr val="002060"/>
                </a:solidFill>
              </a:rPr>
              <a:t>the</a:t>
            </a:r>
            <a:r>
              <a:rPr lang="tr-TR" sz="2800" dirty="0" smtClean="0">
                <a:solidFill>
                  <a:srgbClr val="002060"/>
                </a:solidFill>
              </a:rPr>
              <a:t> </a:t>
            </a:r>
            <a:r>
              <a:rPr lang="tr-TR" sz="2800" dirty="0" err="1" smtClean="0">
                <a:solidFill>
                  <a:srgbClr val="002060"/>
                </a:solidFill>
              </a:rPr>
              <a:t>bag</a:t>
            </a:r>
            <a:r>
              <a:rPr lang="tr-TR" sz="2800" dirty="0" smtClean="0">
                <a:solidFill>
                  <a:srgbClr val="002060"/>
                </a:solidFill>
              </a:rPr>
              <a:t>, </a:t>
            </a:r>
            <a:r>
              <a:rPr lang="tr-TR" sz="2800" dirty="0" err="1" smtClean="0">
                <a:solidFill>
                  <a:srgbClr val="002060"/>
                </a:solidFill>
              </a:rPr>
              <a:t>see</a:t>
            </a:r>
            <a:r>
              <a:rPr lang="tr-TR" sz="2800" dirty="0" smtClean="0">
                <a:solidFill>
                  <a:srgbClr val="002060"/>
                </a:solidFill>
              </a:rPr>
              <a:t> </a:t>
            </a:r>
            <a:r>
              <a:rPr lang="tr-TR" sz="2800" dirty="0" err="1" smtClean="0">
                <a:solidFill>
                  <a:srgbClr val="002060"/>
                </a:solidFill>
              </a:rPr>
              <a:t>buildings</a:t>
            </a:r>
            <a:r>
              <a:rPr lang="tr-TR" sz="2800" dirty="0" smtClean="0">
                <a:solidFill>
                  <a:srgbClr val="002060"/>
                </a:solidFill>
              </a:rPr>
              <a:t>, talk on </a:t>
            </a:r>
            <a:r>
              <a:rPr lang="tr-TR" sz="2800" dirty="0" err="1" smtClean="0">
                <a:solidFill>
                  <a:srgbClr val="002060"/>
                </a:solidFill>
              </a:rPr>
              <a:t>the</a:t>
            </a:r>
            <a:r>
              <a:rPr lang="tr-TR" sz="2800" dirty="0" smtClean="0">
                <a:solidFill>
                  <a:srgbClr val="002060"/>
                </a:solidFill>
              </a:rPr>
              <a:t> </a:t>
            </a:r>
            <a:r>
              <a:rPr lang="tr-TR" sz="2800" dirty="0" err="1" smtClean="0">
                <a:solidFill>
                  <a:srgbClr val="002060"/>
                </a:solidFill>
              </a:rPr>
              <a:t>phone</a:t>
            </a:r>
            <a:r>
              <a:rPr lang="tr-TR" sz="2800" dirty="0" smtClean="0">
                <a:solidFill>
                  <a:srgbClr val="002060"/>
                </a:solidFill>
              </a:rPr>
              <a:t>, </a:t>
            </a:r>
            <a:r>
              <a:rPr lang="tr-TR" sz="2800" dirty="0" err="1" smtClean="0">
                <a:solidFill>
                  <a:srgbClr val="002060"/>
                </a:solidFill>
              </a:rPr>
              <a:t>go</a:t>
            </a:r>
            <a:r>
              <a:rPr lang="tr-TR" sz="2800" dirty="0" smtClean="0">
                <a:solidFill>
                  <a:srgbClr val="002060"/>
                </a:solidFill>
              </a:rPr>
              <a:t> </a:t>
            </a:r>
            <a:r>
              <a:rPr lang="tr-TR" sz="2800" dirty="0" err="1" smtClean="0">
                <a:solidFill>
                  <a:srgbClr val="002060"/>
                </a:solidFill>
              </a:rPr>
              <a:t>over</a:t>
            </a:r>
            <a:r>
              <a:rPr lang="tr-TR" sz="2800" dirty="0" smtClean="0">
                <a:solidFill>
                  <a:srgbClr val="002060"/>
                </a:solidFill>
              </a:rPr>
              <a:t> </a:t>
            </a:r>
            <a:r>
              <a:rPr lang="tr-TR" sz="2800" dirty="0" err="1" smtClean="0">
                <a:solidFill>
                  <a:srgbClr val="002060"/>
                </a:solidFill>
              </a:rPr>
              <a:t>the</a:t>
            </a:r>
            <a:r>
              <a:rPr lang="tr-TR" sz="2800" dirty="0" smtClean="0">
                <a:solidFill>
                  <a:srgbClr val="002060"/>
                </a:solidFill>
              </a:rPr>
              <a:t> </a:t>
            </a:r>
            <a:r>
              <a:rPr lang="tr-TR" sz="2800" dirty="0" err="1" smtClean="0">
                <a:solidFill>
                  <a:srgbClr val="002060"/>
                </a:solidFill>
              </a:rPr>
              <a:t>bridge</a:t>
            </a:r>
            <a:r>
              <a:rPr lang="tr-TR" sz="2800" dirty="0" smtClean="0">
                <a:solidFill>
                  <a:srgbClr val="002060"/>
                </a:solidFill>
              </a:rPr>
              <a:t>,</a:t>
            </a:r>
            <a:r>
              <a:rPr lang="tr-TR" sz="2800" dirty="0" err="1" smtClean="0">
                <a:solidFill>
                  <a:srgbClr val="002060"/>
                </a:solidFill>
              </a:rPr>
              <a:t>etc</a:t>
            </a:r>
            <a:r>
              <a:rPr lang="tr-TR" sz="2800" dirty="0" smtClean="0">
                <a:solidFill>
                  <a:srgbClr val="002060"/>
                </a:solidFill>
              </a:rPr>
              <a:t>)</a:t>
            </a:r>
          </a:p>
          <a:p>
            <a:r>
              <a:rPr lang="tr-TR" sz="2800" dirty="0" smtClean="0">
                <a:solidFill>
                  <a:srgbClr val="002060"/>
                </a:solidFill>
              </a:rPr>
              <a:t>Aynı anda yapılan iki eylem bağlaç kullanarak birleştirilir. </a:t>
            </a:r>
          </a:p>
          <a:p>
            <a:r>
              <a:rPr lang="tr-TR" sz="2800" dirty="0" smtClean="0">
                <a:solidFill>
                  <a:srgbClr val="002060"/>
                </a:solidFill>
              </a:rPr>
              <a:t>(</a:t>
            </a:r>
            <a:r>
              <a:rPr lang="tr-TR" sz="2800" dirty="0" err="1" smtClean="0">
                <a:solidFill>
                  <a:srgbClr val="002060"/>
                </a:solidFill>
              </a:rPr>
              <a:t>While</a:t>
            </a:r>
            <a:r>
              <a:rPr lang="tr-TR" sz="2800" dirty="0" smtClean="0">
                <a:solidFill>
                  <a:srgbClr val="002060"/>
                </a:solidFill>
              </a:rPr>
              <a:t> I </a:t>
            </a:r>
            <a:r>
              <a:rPr lang="tr-TR" sz="2800" dirty="0" err="1" smtClean="0">
                <a:solidFill>
                  <a:srgbClr val="002060"/>
                </a:solidFill>
              </a:rPr>
              <a:t>was</a:t>
            </a:r>
            <a:r>
              <a:rPr lang="tr-TR" sz="2800" dirty="0" smtClean="0">
                <a:solidFill>
                  <a:srgbClr val="002060"/>
                </a:solidFill>
              </a:rPr>
              <a:t> </a:t>
            </a:r>
            <a:r>
              <a:rPr lang="tr-TR" sz="2800" dirty="0" err="1" smtClean="0">
                <a:solidFill>
                  <a:srgbClr val="002060"/>
                </a:solidFill>
              </a:rPr>
              <a:t>drinking</a:t>
            </a:r>
            <a:r>
              <a:rPr lang="tr-TR" sz="2800" dirty="0" smtClean="0">
                <a:solidFill>
                  <a:srgbClr val="002060"/>
                </a:solidFill>
              </a:rPr>
              <a:t> </a:t>
            </a:r>
            <a:r>
              <a:rPr lang="tr-TR" sz="2800" dirty="0" err="1" smtClean="0">
                <a:solidFill>
                  <a:srgbClr val="002060"/>
                </a:solidFill>
              </a:rPr>
              <a:t>water</a:t>
            </a:r>
            <a:r>
              <a:rPr lang="tr-TR" sz="2800" dirty="0" smtClean="0">
                <a:solidFill>
                  <a:srgbClr val="002060"/>
                </a:solidFill>
              </a:rPr>
              <a:t>, I </a:t>
            </a:r>
            <a:r>
              <a:rPr lang="tr-TR" sz="2800" dirty="0" err="1" smtClean="0">
                <a:solidFill>
                  <a:srgbClr val="002060"/>
                </a:solidFill>
              </a:rPr>
              <a:t>passed</a:t>
            </a:r>
            <a:r>
              <a:rPr lang="tr-TR" sz="2800" dirty="0" smtClean="0">
                <a:solidFill>
                  <a:srgbClr val="002060"/>
                </a:solidFill>
              </a:rPr>
              <a:t> </a:t>
            </a:r>
            <a:r>
              <a:rPr lang="tr-TR" sz="2800" dirty="0" err="1" smtClean="0">
                <a:solidFill>
                  <a:srgbClr val="002060"/>
                </a:solidFill>
              </a:rPr>
              <a:t>the</a:t>
            </a:r>
            <a:r>
              <a:rPr lang="tr-TR" sz="2800" dirty="0" smtClean="0">
                <a:solidFill>
                  <a:srgbClr val="002060"/>
                </a:solidFill>
              </a:rPr>
              <a:t> zebra </a:t>
            </a:r>
            <a:r>
              <a:rPr lang="tr-TR" sz="2800" dirty="0" err="1" smtClean="0">
                <a:solidFill>
                  <a:srgbClr val="002060"/>
                </a:solidFill>
              </a:rPr>
              <a:t>crossing</a:t>
            </a:r>
            <a:r>
              <a:rPr lang="tr-TR" sz="2800" dirty="0" smtClean="0">
                <a:solidFill>
                  <a:srgbClr val="002060"/>
                </a:solidFill>
              </a:rPr>
              <a:t>.)</a:t>
            </a:r>
          </a:p>
          <a:p>
            <a:endParaRPr lang="tr-TR" sz="2800" dirty="0" smtClean="0">
              <a:solidFill>
                <a:srgbClr val="002060"/>
              </a:solidFill>
            </a:endParaRPr>
          </a:p>
        </p:txBody>
      </p:sp>
      <p:sp>
        <p:nvSpPr>
          <p:cNvPr id="2" name="Metin kutusu 1"/>
          <p:cNvSpPr txBox="1"/>
          <p:nvPr/>
        </p:nvSpPr>
        <p:spPr>
          <a:xfrm>
            <a:off x="1500166" y="357166"/>
            <a:ext cx="6215106" cy="1077218"/>
          </a:xfrm>
          <a:prstGeom prst="rect">
            <a:avLst/>
          </a:prstGeom>
          <a:noFill/>
        </p:spPr>
        <p:txBody>
          <a:bodyPr wrap="square" rtlCol="0">
            <a:spAutoFit/>
          </a:bodyPr>
          <a:lstStyle/>
          <a:p>
            <a:r>
              <a:rPr lang="tr-TR" sz="3200" b="1" dirty="0" smtClean="0">
                <a:solidFill>
                  <a:srgbClr val="7030A0"/>
                </a:solidFill>
              </a:rPr>
              <a:t>AKTİVİTEYİ TAHMİN ET </a:t>
            </a:r>
          </a:p>
          <a:p>
            <a:r>
              <a:rPr lang="tr-TR" sz="3200" b="1" dirty="0" smtClean="0">
                <a:solidFill>
                  <a:srgbClr val="7030A0"/>
                </a:solidFill>
              </a:rPr>
              <a:t>(GUESSİNG AN ACTİON) </a:t>
            </a:r>
            <a:endParaRPr lang="tr-TR" sz="3200" b="1" dirty="0">
              <a:solidFill>
                <a:srgbClr val="7030A0"/>
              </a:solidFill>
            </a:endParaRPr>
          </a:p>
        </p:txBody>
      </p:sp>
      <p:sp>
        <p:nvSpPr>
          <p:cNvPr id="5" name="4 Komut Düğmesi: İleri veya Sonraki">
            <a:hlinkClick r:id="" action="ppaction://hlinkshowjump?jump=nextslide" highlightClick="1"/>
          </p:cNvPr>
          <p:cNvSpPr/>
          <p:nvPr/>
        </p:nvSpPr>
        <p:spPr>
          <a:xfrm>
            <a:off x="611560" y="6215082"/>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Komut Düğmesi: Giriş">
            <a:hlinkClick r:id="rId2" action="ppaction://hlinksldjump" highlightClick="1"/>
          </p:cNvPr>
          <p:cNvSpPr/>
          <p:nvPr/>
        </p:nvSpPr>
        <p:spPr>
          <a:xfrm>
            <a:off x="3419872" y="6072206"/>
            <a:ext cx="92869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Komut Düğmesi: İleri veya Sonraki">
            <a:hlinkClick r:id="" action="ppaction://hlinkshowjump?jump=nextslide" highlightClick="1"/>
          </p:cNvPr>
          <p:cNvSpPr/>
          <p:nvPr/>
        </p:nvSpPr>
        <p:spPr>
          <a:xfrm>
            <a:off x="857224" y="6000768"/>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Komut Düğmesi: Geri veya Önceki">
            <a:hlinkClick r:id="" action="ppaction://hlinkshowjump?jump=previousslide" highlightClick="1"/>
          </p:cNvPr>
          <p:cNvSpPr/>
          <p:nvPr/>
        </p:nvSpPr>
        <p:spPr>
          <a:xfrm>
            <a:off x="7786710" y="6000768"/>
            <a:ext cx="928694"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iriş">
            <a:hlinkClick r:id="rId2" action="ppaction://hlinksldjump" highlightClick="1"/>
          </p:cNvPr>
          <p:cNvSpPr/>
          <p:nvPr/>
        </p:nvSpPr>
        <p:spPr>
          <a:xfrm>
            <a:off x="3643306" y="5786454"/>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C:\Users\asus\Desktop\20160224_094428.jpg"/>
          <p:cNvPicPr/>
          <p:nvPr/>
        </p:nvPicPr>
        <p:blipFill>
          <a:blip r:embed="rId3" cstate="print"/>
          <a:srcRect/>
          <a:stretch>
            <a:fillRect/>
          </a:stretch>
        </p:blipFill>
        <p:spPr bwMode="auto">
          <a:xfrm>
            <a:off x="2357422" y="785794"/>
            <a:ext cx="4143404"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a:xfrm>
            <a:off x="179512" y="260648"/>
            <a:ext cx="1257280" cy="1000132"/>
          </a:xfrm>
        </p:spPr>
        <p:txBody>
          <a:bodyPr/>
          <a:lstStyle/>
          <a:p>
            <a:r>
              <a:rPr lang="tr-TR" sz="4000" b="1" dirty="0" smtClean="0">
                <a:solidFill>
                  <a:srgbClr val="7030A0"/>
                </a:solidFill>
              </a:rPr>
              <a:t>10</a:t>
            </a:r>
          </a:p>
        </p:txBody>
      </p:sp>
      <p:sp>
        <p:nvSpPr>
          <p:cNvPr id="22530" name="İçerik Yer Tutucusu 2"/>
          <p:cNvSpPr>
            <a:spLocks noGrp="1"/>
          </p:cNvSpPr>
          <p:nvPr>
            <p:ph idx="1"/>
          </p:nvPr>
        </p:nvSpPr>
        <p:spPr>
          <a:xfrm>
            <a:off x="571472" y="1500174"/>
            <a:ext cx="8572528" cy="2000834"/>
          </a:xfrm>
        </p:spPr>
        <p:txBody>
          <a:bodyPr>
            <a:normAutofit/>
          </a:bodyPr>
          <a:lstStyle/>
          <a:p>
            <a:pPr>
              <a:buNone/>
            </a:pPr>
            <a:r>
              <a:rPr lang="tr-TR" b="1" dirty="0" smtClean="0">
                <a:solidFill>
                  <a:srgbClr val="7030A0"/>
                </a:solidFill>
              </a:rPr>
              <a:t>Street </a:t>
            </a:r>
            <a:r>
              <a:rPr lang="tr-TR" b="1" dirty="0" err="1" smtClean="0">
                <a:solidFill>
                  <a:srgbClr val="7030A0"/>
                </a:solidFill>
              </a:rPr>
              <a:t>for</a:t>
            </a:r>
            <a:r>
              <a:rPr lang="tr-TR" b="1" dirty="0" smtClean="0">
                <a:solidFill>
                  <a:srgbClr val="7030A0"/>
                </a:solidFill>
              </a:rPr>
              <a:t> </a:t>
            </a:r>
            <a:r>
              <a:rPr lang="tr-TR" b="1" dirty="0" err="1" smtClean="0">
                <a:solidFill>
                  <a:srgbClr val="7030A0"/>
                </a:solidFill>
              </a:rPr>
              <a:t>education</a:t>
            </a:r>
            <a:endParaRPr lang="tr-TR" b="1" dirty="0" smtClean="0">
              <a:solidFill>
                <a:srgbClr val="7030A0"/>
              </a:solidFill>
            </a:endParaRPr>
          </a:p>
          <a:p>
            <a:r>
              <a:rPr lang="tr-TR" sz="2800" dirty="0" smtClean="0"/>
              <a:t>Bir yer seçilip derste nasıl kullanabileceğimiz tartışılır. </a:t>
            </a:r>
          </a:p>
        </p:txBody>
      </p:sp>
      <p:sp>
        <p:nvSpPr>
          <p:cNvPr id="2" name="Metin kutusu 1"/>
          <p:cNvSpPr txBox="1"/>
          <p:nvPr/>
        </p:nvSpPr>
        <p:spPr>
          <a:xfrm>
            <a:off x="1115616" y="476672"/>
            <a:ext cx="7848872" cy="584775"/>
          </a:xfrm>
          <a:prstGeom prst="rect">
            <a:avLst/>
          </a:prstGeom>
          <a:noFill/>
        </p:spPr>
        <p:txBody>
          <a:bodyPr wrap="square" rtlCol="0">
            <a:spAutoFit/>
          </a:bodyPr>
          <a:lstStyle/>
          <a:p>
            <a:r>
              <a:rPr lang="tr-TR" sz="3200" b="1" dirty="0" smtClean="0">
                <a:solidFill>
                  <a:srgbClr val="7030A0"/>
                </a:solidFill>
                <a:latin typeface="+mn-lt"/>
              </a:rPr>
              <a:t>SOKAK EĞİTİMİ (STREET EDUCATİON) </a:t>
            </a:r>
            <a:endParaRPr lang="tr-TR" sz="3200" b="1" dirty="0">
              <a:solidFill>
                <a:srgbClr val="7030A0"/>
              </a:solidFill>
              <a:latin typeface="+mn-lt"/>
            </a:endParaRPr>
          </a:p>
        </p:txBody>
      </p:sp>
      <p:sp>
        <p:nvSpPr>
          <p:cNvPr id="6" name="5 Komut Düğmesi: Giriş">
            <a:hlinkClick r:id="rId2" action="ppaction://hlinksldjump" highlightClick="1"/>
          </p:cNvPr>
          <p:cNvSpPr/>
          <p:nvPr/>
        </p:nvSpPr>
        <p:spPr>
          <a:xfrm>
            <a:off x="3643306" y="5786454"/>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2857488" y="3857628"/>
            <a:ext cx="3286148" cy="1477328"/>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Video_için_tıkla</a:t>
            </a:r>
            <a:endParaRPr lang="tr-TR" dirty="0" smtClean="0">
              <a:solidFill>
                <a:srgbClr val="FF0000"/>
              </a:solidFill>
            </a:endParaRPr>
          </a:p>
          <a:p>
            <a:r>
              <a:rPr lang="tr-TR" dirty="0" smtClean="0">
                <a:solidFill>
                  <a:srgbClr val="FF0000"/>
                </a:solidFill>
              </a:rPr>
              <a:t>     </a:t>
            </a:r>
            <a:r>
              <a:rPr lang="tr-TR" dirty="0" smtClean="0">
                <a:solidFill>
                  <a:srgbClr val="FF0000"/>
                </a:solidFill>
              </a:rPr>
              <a:t>               </a:t>
            </a:r>
            <a:r>
              <a:rPr lang="tr-TR" dirty="0" err="1" smtClean="0">
                <a:solidFill>
                  <a:srgbClr val="FF0000"/>
                </a:solidFill>
              </a:rPr>
              <a:t>sokakegtm</a:t>
            </a:r>
            <a:endParaRPr lang="tr-TR" dirty="0" smtClean="0">
              <a:solidFill>
                <a:srgbClr val="FF0000"/>
              </a:solidFill>
            </a:endParaRPr>
          </a:p>
          <a:p>
            <a:r>
              <a:rPr lang="tr-TR" dirty="0" smtClean="0">
                <a:solidFill>
                  <a:srgbClr val="FF0000"/>
                </a:solidFill>
                <a:hlinkClick r:id="rId3"/>
              </a:rPr>
              <a:t>https://youtu.be/6blGQQHQZIo</a:t>
            </a:r>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a:xfrm>
            <a:off x="785786" y="214290"/>
            <a:ext cx="1257280" cy="1143000"/>
          </a:xfrm>
        </p:spPr>
        <p:txBody>
          <a:bodyPr/>
          <a:lstStyle/>
          <a:p>
            <a:r>
              <a:rPr lang="tr-TR" sz="4000" b="1" dirty="0" smtClean="0">
                <a:solidFill>
                  <a:srgbClr val="7030A0"/>
                </a:solidFill>
              </a:rPr>
              <a:t>11</a:t>
            </a:r>
          </a:p>
        </p:txBody>
      </p:sp>
      <p:sp>
        <p:nvSpPr>
          <p:cNvPr id="23554" name="İçerik Yer Tutucusu 2"/>
          <p:cNvSpPr>
            <a:spLocks noGrp="1"/>
          </p:cNvSpPr>
          <p:nvPr>
            <p:ph idx="1"/>
          </p:nvPr>
        </p:nvSpPr>
        <p:spPr>
          <a:xfrm>
            <a:off x="357158" y="1285860"/>
            <a:ext cx="8229600" cy="2500330"/>
          </a:xfrm>
        </p:spPr>
        <p:txBody>
          <a:bodyPr>
            <a:normAutofit/>
          </a:bodyPr>
          <a:lstStyle/>
          <a:p>
            <a:r>
              <a:rPr lang="tr-TR" sz="2800" dirty="0" err="1" smtClean="0"/>
              <a:t>Brainstorming</a:t>
            </a:r>
            <a:r>
              <a:rPr lang="tr-TR" sz="2800" dirty="0" smtClean="0"/>
              <a:t>, hiç durmadan 5 dakika boyunca aklımıza ne gelirse yazılır ve sonra okutulur.</a:t>
            </a:r>
          </a:p>
          <a:p>
            <a:r>
              <a:rPr lang="tr-TR" sz="2800" dirty="0" smtClean="0"/>
              <a:t>Derste hiç bilmedikleri konunun terimleri ve şekilleri ile ilgili yapılabilir.</a:t>
            </a:r>
          </a:p>
        </p:txBody>
      </p:sp>
      <p:sp>
        <p:nvSpPr>
          <p:cNvPr id="3" name="Metin kutusu 2"/>
          <p:cNvSpPr txBox="1"/>
          <p:nvPr/>
        </p:nvSpPr>
        <p:spPr>
          <a:xfrm>
            <a:off x="1928794" y="428604"/>
            <a:ext cx="4572032" cy="584775"/>
          </a:xfrm>
          <a:prstGeom prst="rect">
            <a:avLst/>
          </a:prstGeom>
          <a:noFill/>
        </p:spPr>
        <p:txBody>
          <a:bodyPr wrap="square" rtlCol="0">
            <a:spAutoFit/>
          </a:bodyPr>
          <a:lstStyle/>
          <a:p>
            <a:r>
              <a:rPr lang="tr-TR" sz="3200" b="1" dirty="0" smtClean="0">
                <a:solidFill>
                  <a:srgbClr val="7030A0"/>
                </a:solidFill>
                <a:latin typeface="+mn-lt"/>
              </a:rPr>
              <a:t>BEYİN FIRTINASI</a:t>
            </a:r>
            <a:endParaRPr lang="tr-TR" sz="3200" b="1" dirty="0">
              <a:solidFill>
                <a:srgbClr val="7030A0"/>
              </a:solidFill>
              <a:latin typeface="+mn-lt"/>
            </a:endParaRPr>
          </a:p>
        </p:txBody>
      </p:sp>
      <p:sp>
        <p:nvSpPr>
          <p:cNvPr id="5" name="4 Komut Düğmesi: Giriş">
            <a:hlinkClick r:id="rId2" action="ppaction://hlinksldjump" highlightClick="1"/>
          </p:cNvPr>
          <p:cNvSpPr/>
          <p:nvPr/>
        </p:nvSpPr>
        <p:spPr>
          <a:xfrm>
            <a:off x="3643306" y="5786454"/>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p:nvPr>
        </p:nvSpPr>
        <p:spPr>
          <a:xfrm>
            <a:off x="1142976" y="357166"/>
            <a:ext cx="1757356" cy="725470"/>
          </a:xfrm>
        </p:spPr>
        <p:txBody>
          <a:bodyPr/>
          <a:lstStyle/>
          <a:p>
            <a:r>
              <a:rPr lang="tr-TR" sz="4000" b="1" dirty="0" smtClean="0">
                <a:solidFill>
                  <a:srgbClr val="7030A0"/>
                </a:solidFill>
              </a:rPr>
              <a:t>12</a:t>
            </a:r>
          </a:p>
        </p:txBody>
      </p:sp>
      <p:sp>
        <p:nvSpPr>
          <p:cNvPr id="25602" name="İçerik Yer Tutucusu 2"/>
          <p:cNvSpPr>
            <a:spLocks noGrp="1"/>
          </p:cNvSpPr>
          <p:nvPr>
            <p:ph idx="1"/>
          </p:nvPr>
        </p:nvSpPr>
        <p:spPr>
          <a:xfrm>
            <a:off x="357158" y="1071546"/>
            <a:ext cx="8229600" cy="3714776"/>
          </a:xfrm>
        </p:spPr>
        <p:txBody>
          <a:bodyPr>
            <a:normAutofit/>
          </a:bodyPr>
          <a:lstStyle/>
          <a:p>
            <a:r>
              <a:rPr lang="tr-TR" sz="2800" dirty="0" smtClean="0"/>
              <a:t>Bir resim gösterilir.</a:t>
            </a:r>
            <a:endParaRPr lang="tr-TR" sz="2800" dirty="0"/>
          </a:p>
          <a:p>
            <a:r>
              <a:rPr lang="tr-TR" sz="2800" dirty="0" smtClean="0"/>
              <a:t>Bu </a:t>
            </a:r>
            <a:r>
              <a:rPr lang="tr-TR" sz="2800" dirty="0" err="1" smtClean="0"/>
              <a:t>resime</a:t>
            </a:r>
            <a:r>
              <a:rPr lang="tr-TR" sz="2800" dirty="0" smtClean="0"/>
              <a:t> ne ad verirdiniz?</a:t>
            </a:r>
          </a:p>
          <a:p>
            <a:r>
              <a:rPr lang="tr-TR" sz="2800" dirty="0" smtClean="0"/>
              <a:t>Bu resim bir hikayenin sence başı ,ortası veya sonu mudur? </a:t>
            </a:r>
          </a:p>
          <a:p>
            <a:pPr marL="0" indent="0">
              <a:buNone/>
            </a:pPr>
            <a:r>
              <a:rPr lang="tr-TR" sz="2800" dirty="0" smtClean="0"/>
              <a:t>Diye sorulur.</a:t>
            </a:r>
          </a:p>
          <a:p>
            <a:pPr marL="0" indent="0">
              <a:buNone/>
            </a:pPr>
            <a:r>
              <a:rPr lang="tr-TR" sz="2800" dirty="0" smtClean="0"/>
              <a:t>Verilen cevaplara uygun hikaye </a:t>
            </a:r>
            <a:r>
              <a:rPr lang="tr-TR" sz="2800" dirty="0" err="1" smtClean="0"/>
              <a:t>oluştutturulur</a:t>
            </a:r>
            <a:r>
              <a:rPr lang="tr-TR" sz="2800" dirty="0" smtClean="0"/>
              <a:t>.(Başı ise sonu ne olabilir?……..)</a:t>
            </a:r>
          </a:p>
          <a:p>
            <a:pPr marL="0" indent="0">
              <a:buNone/>
            </a:pPr>
            <a:endParaRPr lang="tr-TR" sz="2800" dirty="0" smtClean="0"/>
          </a:p>
        </p:txBody>
      </p:sp>
      <p:sp>
        <p:nvSpPr>
          <p:cNvPr id="4" name="3 Metin kutusu"/>
          <p:cNvSpPr txBox="1"/>
          <p:nvPr/>
        </p:nvSpPr>
        <p:spPr>
          <a:xfrm>
            <a:off x="2714612" y="428604"/>
            <a:ext cx="4143404" cy="584775"/>
          </a:xfrm>
          <a:prstGeom prst="rect">
            <a:avLst/>
          </a:prstGeom>
          <a:noFill/>
        </p:spPr>
        <p:txBody>
          <a:bodyPr wrap="square" rtlCol="0">
            <a:spAutoFit/>
          </a:bodyPr>
          <a:lstStyle/>
          <a:p>
            <a:r>
              <a:rPr lang="tr-TR" sz="3200" b="1" dirty="0" smtClean="0">
                <a:solidFill>
                  <a:srgbClr val="7030A0"/>
                </a:solidFill>
                <a:latin typeface="+mn-lt"/>
              </a:rPr>
              <a:t>HİKAYE YARATMAK</a:t>
            </a:r>
            <a:endParaRPr lang="tr-TR" sz="3200" b="1" dirty="0">
              <a:solidFill>
                <a:srgbClr val="7030A0"/>
              </a:solidFill>
              <a:latin typeface="+mn-lt"/>
            </a:endParaRPr>
          </a:p>
        </p:txBody>
      </p:sp>
      <p:sp>
        <p:nvSpPr>
          <p:cNvPr id="5" name="4 Komut Düğmesi: İleri veya Sonraki">
            <a:hlinkClick r:id="" action="ppaction://hlinkshowjump?jump=nextslide" highlightClick="1"/>
          </p:cNvPr>
          <p:cNvSpPr/>
          <p:nvPr/>
        </p:nvSpPr>
        <p:spPr>
          <a:xfrm>
            <a:off x="500034" y="6000768"/>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11560" y="404664"/>
            <a:ext cx="5904656" cy="5839916"/>
            <a:chOff x="611583" y="747712"/>
            <a:chExt cx="5904022" cy="5660916"/>
          </a:xfrm>
        </p:grpSpPr>
        <p:pic>
          <p:nvPicPr>
            <p:cNvPr id="64515" name="Picture 2"/>
            <p:cNvPicPr>
              <a:picLocks noChangeAspect="1" noChangeArrowheads="1"/>
            </p:cNvPicPr>
            <p:nvPr/>
          </p:nvPicPr>
          <p:blipFill>
            <a:blip r:embed="rId2" cstate="print"/>
            <a:srcRect/>
            <a:stretch>
              <a:fillRect/>
            </a:stretch>
          </p:blipFill>
          <p:spPr bwMode="auto">
            <a:xfrm>
              <a:off x="827584" y="747712"/>
              <a:ext cx="3695700" cy="5362575"/>
            </a:xfrm>
            <a:prstGeom prst="rect">
              <a:avLst/>
            </a:prstGeom>
            <a:noFill/>
            <a:ln w="9525">
              <a:noFill/>
              <a:miter lim="800000"/>
              <a:headEnd/>
              <a:tailEnd/>
            </a:ln>
          </p:spPr>
        </p:pic>
        <p:sp>
          <p:nvSpPr>
            <p:cNvPr id="64516" name="Rectangle 3"/>
            <p:cNvSpPr>
              <a:spLocks noChangeArrowheads="1"/>
            </p:cNvSpPr>
            <p:nvPr/>
          </p:nvSpPr>
          <p:spPr bwMode="auto">
            <a:xfrm>
              <a:off x="611583" y="6110285"/>
              <a:ext cx="5904022" cy="298343"/>
            </a:xfrm>
            <a:prstGeom prst="rect">
              <a:avLst/>
            </a:prstGeom>
            <a:noFill/>
            <a:ln w="9525">
              <a:noFill/>
              <a:miter lim="800000"/>
              <a:headEnd/>
              <a:tailEnd/>
            </a:ln>
          </p:spPr>
          <p:txBody>
            <a:bodyPr wrap="square">
              <a:spAutoFit/>
            </a:bodyPr>
            <a:lstStyle/>
            <a:p>
              <a:r>
                <a:rPr lang="en-AU" sz="1400" i="1" dirty="0" err="1">
                  <a:latin typeface="Calibri" pitchFamily="34" charset="0"/>
                </a:rPr>
                <a:t>Watercolor</a:t>
              </a:r>
              <a:r>
                <a:rPr lang="en-AU" sz="1400" i="1" dirty="0">
                  <a:latin typeface="Calibri" pitchFamily="34" charset="0"/>
                </a:rPr>
                <a:t> by John </a:t>
              </a:r>
              <a:r>
                <a:rPr lang="en-AU" sz="1400" i="1" dirty="0" err="1">
                  <a:latin typeface="Calibri" pitchFamily="34" charset="0"/>
                </a:rPr>
                <a:t>Steuart</a:t>
              </a:r>
              <a:r>
                <a:rPr lang="en-AU" sz="1400" i="1" dirty="0">
                  <a:latin typeface="Calibri" pitchFamily="34" charset="0"/>
                </a:rPr>
                <a:t> Curry</a:t>
              </a:r>
              <a:r>
                <a:rPr lang="cs-CZ" sz="1400" i="1" dirty="0">
                  <a:latin typeface="Calibri" pitchFamily="34" charset="0"/>
                </a:rPr>
                <a:t> 1934 – How would you name the painting?</a:t>
              </a:r>
              <a:endParaRPr lang="en-AU" sz="1400" i="1" dirty="0">
                <a:latin typeface="Calibri" pitchFamily="34" charset="0"/>
              </a:endParaRPr>
            </a:p>
          </p:txBody>
        </p:sp>
      </p:grpSp>
      <p:pic>
        <p:nvPicPr>
          <p:cNvPr id="1028" name="Picture 4"/>
          <p:cNvPicPr>
            <a:picLocks noChangeAspect="1" noChangeArrowheads="1"/>
          </p:cNvPicPr>
          <p:nvPr/>
        </p:nvPicPr>
        <p:blipFill>
          <a:blip r:embed="rId3" cstate="print"/>
          <a:srcRect t="60745"/>
          <a:stretch>
            <a:fillRect/>
          </a:stretch>
        </p:blipFill>
        <p:spPr bwMode="auto">
          <a:xfrm>
            <a:off x="4788025" y="3860800"/>
            <a:ext cx="1881064" cy="210502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b="40596"/>
          <a:stretch>
            <a:fillRect/>
          </a:stretch>
        </p:blipFill>
        <p:spPr bwMode="auto">
          <a:xfrm>
            <a:off x="4716016" y="790575"/>
            <a:ext cx="1953073" cy="3186113"/>
          </a:xfrm>
          <a:prstGeom prst="rect">
            <a:avLst/>
          </a:prstGeom>
          <a:noFill/>
          <a:ln w="9525">
            <a:noFill/>
            <a:miter lim="800000"/>
            <a:headEnd/>
            <a:tailEnd/>
          </a:ln>
        </p:spPr>
      </p:pic>
      <p:sp>
        <p:nvSpPr>
          <p:cNvPr id="7" name="Obdélníkový bublinový popisek 6"/>
          <p:cNvSpPr/>
          <p:nvPr/>
        </p:nvSpPr>
        <p:spPr>
          <a:xfrm>
            <a:off x="6732588" y="1196975"/>
            <a:ext cx="2232025" cy="1871663"/>
          </a:xfrm>
          <a:prstGeom prst="wedgeRectCallout">
            <a:avLst>
              <a:gd name="adj1" fmla="val 3626"/>
              <a:gd name="adj2" fmla="val 65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200" dirty="0">
                <a:solidFill>
                  <a:schemeClr val="tx1"/>
                </a:solidFill>
              </a:rPr>
              <a:t>Following slides set as an example of several activities developing divergent and critical thinking, collaboration and communication. They can be used in any subject and modified according to goals. (Use pictures from the books, magazines, real objects…)</a:t>
            </a:r>
          </a:p>
        </p:txBody>
      </p:sp>
      <p:sp>
        <p:nvSpPr>
          <p:cNvPr id="9" name="8 Komut Düğmesi: Giriş">
            <a:hlinkClick r:id="rId4" action="ppaction://hlinksldjump" highlightClick="1"/>
          </p:cNvPr>
          <p:cNvSpPr/>
          <p:nvPr/>
        </p:nvSpPr>
        <p:spPr>
          <a:xfrm>
            <a:off x="6643702"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Komut Düğmesi: Geri veya Önceki">
            <a:hlinkClick r:id="" action="ppaction://hlinkshowjump?jump=previousslide" highlightClick="1"/>
          </p:cNvPr>
          <p:cNvSpPr/>
          <p:nvPr/>
        </p:nvSpPr>
        <p:spPr>
          <a:xfrm>
            <a:off x="7929586" y="6072206"/>
            <a:ext cx="714380" cy="571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p:cNvSpPr>
            <a:spLocks noGrp="1"/>
          </p:cNvSpPr>
          <p:nvPr>
            <p:ph type="title"/>
          </p:nvPr>
        </p:nvSpPr>
        <p:spPr>
          <a:xfrm>
            <a:off x="457200" y="274638"/>
            <a:ext cx="1614470" cy="1143000"/>
          </a:xfrm>
        </p:spPr>
        <p:txBody>
          <a:bodyPr>
            <a:normAutofit/>
          </a:bodyPr>
          <a:lstStyle/>
          <a:p>
            <a:r>
              <a:rPr lang="tr-TR" sz="4000" b="1" dirty="0" smtClean="0">
                <a:solidFill>
                  <a:srgbClr val="7030A0"/>
                </a:solidFill>
              </a:rPr>
              <a:t>13	</a:t>
            </a:r>
          </a:p>
        </p:txBody>
      </p:sp>
      <p:sp>
        <p:nvSpPr>
          <p:cNvPr id="26626" name="İçerik Yer Tutucusu 2"/>
          <p:cNvSpPr>
            <a:spLocks noGrp="1"/>
          </p:cNvSpPr>
          <p:nvPr>
            <p:ph idx="1"/>
          </p:nvPr>
        </p:nvSpPr>
        <p:spPr>
          <a:xfrm>
            <a:off x="357158" y="1428736"/>
            <a:ext cx="8229600" cy="2880320"/>
          </a:xfrm>
        </p:spPr>
        <p:txBody>
          <a:bodyPr>
            <a:normAutofit/>
          </a:bodyPr>
          <a:lstStyle/>
          <a:p>
            <a:r>
              <a:rPr lang="tr-TR" sz="2800" dirty="0"/>
              <a:t>B</a:t>
            </a:r>
            <a:r>
              <a:rPr lang="tr-TR" sz="2800" dirty="0" smtClean="0"/>
              <a:t>ir resim yansıtılır. 30 saniye bakılır.</a:t>
            </a:r>
          </a:p>
          <a:p>
            <a:r>
              <a:rPr lang="tr-TR" sz="2800" dirty="0" smtClean="0"/>
              <a:t>Akılda kalan kelimeler yazdırılır . </a:t>
            </a:r>
          </a:p>
          <a:p>
            <a:r>
              <a:rPr lang="tr-TR" sz="2800" dirty="0" smtClean="0"/>
              <a:t>Sonra bir 30 saniye daha baktırılır ve tekrar yazdırılır.</a:t>
            </a:r>
          </a:p>
          <a:p>
            <a:r>
              <a:rPr lang="tr-TR" sz="2800" dirty="0" smtClean="0"/>
              <a:t>Sınıfla paylaşılır. </a:t>
            </a:r>
          </a:p>
        </p:txBody>
      </p:sp>
      <p:sp>
        <p:nvSpPr>
          <p:cNvPr id="5" name="4 Metin kutusu"/>
          <p:cNvSpPr txBox="1"/>
          <p:nvPr/>
        </p:nvSpPr>
        <p:spPr>
          <a:xfrm>
            <a:off x="1857356" y="571480"/>
            <a:ext cx="4429156" cy="584775"/>
          </a:xfrm>
          <a:prstGeom prst="rect">
            <a:avLst/>
          </a:prstGeom>
          <a:noFill/>
        </p:spPr>
        <p:txBody>
          <a:bodyPr wrap="square" rtlCol="0">
            <a:spAutoFit/>
          </a:bodyPr>
          <a:lstStyle/>
          <a:p>
            <a:r>
              <a:rPr lang="tr-TR" sz="3200" b="1" dirty="0" smtClean="0">
                <a:solidFill>
                  <a:srgbClr val="7030A0"/>
                </a:solidFill>
                <a:latin typeface="+mn-lt"/>
              </a:rPr>
              <a:t>KELİME ÇALIŞMASI</a:t>
            </a:r>
            <a:endParaRPr lang="tr-TR" sz="3200" b="1" dirty="0">
              <a:solidFill>
                <a:srgbClr val="7030A0"/>
              </a:solidFill>
              <a:latin typeface="+mn-lt"/>
            </a:endParaRPr>
          </a:p>
        </p:txBody>
      </p:sp>
      <p:sp>
        <p:nvSpPr>
          <p:cNvPr id="6" name="5 Komut Düğmesi: İleri veya Sonraki">
            <a:hlinkClick r:id="" action="ppaction://hlinkshowjump?jump=nextslide" highlightClick="1"/>
          </p:cNvPr>
          <p:cNvSpPr/>
          <p:nvPr/>
        </p:nvSpPr>
        <p:spPr>
          <a:xfrm>
            <a:off x="1142976" y="5857892"/>
            <a:ext cx="78581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0"/>
          <p:cNvGrpSpPr>
            <a:grpSpLocks/>
          </p:cNvGrpSpPr>
          <p:nvPr/>
        </p:nvGrpSpPr>
        <p:grpSpPr bwMode="auto">
          <a:xfrm>
            <a:off x="0" y="404664"/>
            <a:ext cx="8892480" cy="5545285"/>
            <a:chOff x="1146537" y="2636912"/>
            <a:chExt cx="5686042" cy="4053569"/>
          </a:xfrm>
        </p:grpSpPr>
        <p:pic>
          <p:nvPicPr>
            <p:cNvPr id="65544" name="Picture 2" descr="https://farm4.staticflickr.com/3893/14483075050_a09581cf11_b.jpg"/>
            <p:cNvPicPr>
              <a:picLocks noChangeAspect="1" noChangeArrowheads="1"/>
            </p:cNvPicPr>
            <p:nvPr/>
          </p:nvPicPr>
          <p:blipFill>
            <a:blip r:embed="rId2" cstate="print"/>
            <a:srcRect/>
            <a:stretch>
              <a:fillRect/>
            </a:stretch>
          </p:blipFill>
          <p:spPr bwMode="auto">
            <a:xfrm>
              <a:off x="1187624" y="2636912"/>
              <a:ext cx="5644955" cy="3757928"/>
            </a:xfrm>
            <a:prstGeom prst="rect">
              <a:avLst/>
            </a:prstGeom>
            <a:noFill/>
            <a:ln w="9525">
              <a:noFill/>
              <a:miter lim="800000"/>
              <a:headEnd/>
              <a:tailEnd/>
            </a:ln>
          </p:spPr>
        </p:pic>
        <p:sp>
          <p:nvSpPr>
            <p:cNvPr id="65545" name="TextovéPole 2"/>
            <p:cNvSpPr txBox="1">
              <a:spLocks noChangeArrowheads="1"/>
            </p:cNvSpPr>
            <p:nvPr/>
          </p:nvSpPr>
          <p:spPr bwMode="auto">
            <a:xfrm>
              <a:off x="1146537" y="6394840"/>
              <a:ext cx="5328592" cy="295641"/>
            </a:xfrm>
            <a:prstGeom prst="rect">
              <a:avLst/>
            </a:prstGeom>
            <a:noFill/>
            <a:ln w="9525">
              <a:noFill/>
              <a:miter lim="800000"/>
              <a:headEnd/>
              <a:tailEnd/>
            </a:ln>
          </p:spPr>
          <p:txBody>
            <a:bodyPr>
              <a:spAutoFit/>
            </a:bodyPr>
            <a:lstStyle/>
            <a:p>
              <a:r>
                <a:rPr lang="cs-CZ" sz="1400">
                  <a:latin typeface="Calibri" pitchFamily="34" charset="0"/>
                </a:rPr>
                <a:t>The great fire of London - Unknown artist – c. 1700</a:t>
              </a:r>
            </a:p>
          </p:txBody>
        </p:sp>
      </p:grpSp>
      <p:sp>
        <p:nvSpPr>
          <p:cNvPr id="11" name="Obdélníkový bublinový popisek 12"/>
          <p:cNvSpPr/>
          <p:nvPr/>
        </p:nvSpPr>
        <p:spPr>
          <a:xfrm>
            <a:off x="6588125" y="5949950"/>
            <a:ext cx="2209800" cy="722313"/>
          </a:xfrm>
          <a:prstGeom prst="wedgeRectCallout">
            <a:avLst>
              <a:gd name="adj1" fmla="val -45186"/>
              <a:gd name="adj2" fmla="val -840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Chosen pictures should mirror student‘s current interests and </a:t>
            </a:r>
            <a:r>
              <a:rPr lang="cs-CZ" sz="1200" dirty="0" err="1">
                <a:solidFill>
                  <a:schemeClr val="tx1"/>
                </a:solidFill>
              </a:rPr>
              <a:t>provide</a:t>
            </a:r>
            <a:r>
              <a:rPr lang="cs-CZ" sz="1200" dirty="0">
                <a:solidFill>
                  <a:schemeClr val="tx1"/>
                </a:solidFill>
              </a:rPr>
              <a:t> a link </a:t>
            </a:r>
            <a:r>
              <a:rPr lang="cs-CZ" sz="1200" dirty="0" err="1">
                <a:solidFill>
                  <a:schemeClr val="tx1"/>
                </a:solidFill>
              </a:rPr>
              <a:t>with</a:t>
            </a:r>
            <a:r>
              <a:rPr lang="cs-CZ" sz="1200" dirty="0">
                <a:solidFill>
                  <a:schemeClr val="tx1"/>
                </a:solidFill>
              </a:rPr>
              <a:t> a </a:t>
            </a:r>
            <a:r>
              <a:rPr lang="cs-CZ" sz="1200" dirty="0" err="1">
                <a:solidFill>
                  <a:schemeClr val="tx1"/>
                </a:solidFill>
              </a:rPr>
              <a:t>real</a:t>
            </a:r>
            <a:r>
              <a:rPr lang="cs-CZ" sz="1200" dirty="0">
                <a:solidFill>
                  <a:schemeClr val="tx1"/>
                </a:solidFill>
              </a:rPr>
              <a:t> </a:t>
            </a:r>
            <a:r>
              <a:rPr lang="cs-CZ" sz="1200" dirty="0" err="1">
                <a:solidFill>
                  <a:schemeClr val="tx1"/>
                </a:solidFill>
              </a:rPr>
              <a:t>life</a:t>
            </a:r>
            <a:r>
              <a:rPr lang="cs-CZ" sz="1200" dirty="0">
                <a:solidFill>
                  <a:schemeClr val="tx1"/>
                </a:solidFill>
              </a:rPr>
              <a:t>.</a:t>
            </a:r>
            <a:endParaRPr lang="en-US" sz="1200" dirty="0">
              <a:solidFill>
                <a:schemeClr val="tx1"/>
              </a:solidFill>
            </a:endParaRPr>
          </a:p>
        </p:txBody>
      </p:sp>
      <p:sp>
        <p:nvSpPr>
          <p:cNvPr id="13" name="12 Komut Düğmesi: Giriş">
            <a:hlinkClick r:id="rId3" action="ppaction://hlinksldjump" highlightClick="1"/>
          </p:cNvPr>
          <p:cNvSpPr/>
          <p:nvPr/>
        </p:nvSpPr>
        <p:spPr>
          <a:xfrm>
            <a:off x="3419872" y="594995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Komut Düğmesi: Geri veya Önceki">
            <a:hlinkClick r:id="" action="ppaction://hlinkshowjump?jump=previousslide" highlightClick="1"/>
          </p:cNvPr>
          <p:cNvSpPr/>
          <p:nvPr/>
        </p:nvSpPr>
        <p:spPr>
          <a:xfrm>
            <a:off x="231450" y="6172197"/>
            <a:ext cx="78578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a:xfrm>
            <a:off x="642910" y="214290"/>
            <a:ext cx="2071702" cy="654032"/>
          </a:xfrm>
        </p:spPr>
        <p:txBody>
          <a:bodyPr>
            <a:normAutofit fontScale="90000"/>
          </a:bodyPr>
          <a:lstStyle/>
          <a:p>
            <a:r>
              <a:rPr lang="tr-TR" sz="4000" b="1" dirty="0" smtClean="0">
                <a:solidFill>
                  <a:srgbClr val="7030A0"/>
                </a:solidFill>
              </a:rPr>
              <a:t>14</a:t>
            </a:r>
          </a:p>
        </p:txBody>
      </p:sp>
      <p:sp>
        <p:nvSpPr>
          <p:cNvPr id="3" name="İçerik Yer Tutucusu 2"/>
          <p:cNvSpPr>
            <a:spLocks noGrp="1"/>
          </p:cNvSpPr>
          <p:nvPr>
            <p:ph idx="1"/>
          </p:nvPr>
        </p:nvSpPr>
        <p:spPr>
          <a:xfrm>
            <a:off x="357158" y="1142984"/>
            <a:ext cx="8229600" cy="4643470"/>
          </a:xfrm>
        </p:spPr>
        <p:txBody>
          <a:bodyPr>
            <a:normAutofit/>
          </a:bodyPr>
          <a:lstStyle/>
          <a:p>
            <a:pPr marL="0" indent="0">
              <a:lnSpc>
                <a:spcPct val="90000"/>
              </a:lnSpc>
            </a:pPr>
            <a:r>
              <a:rPr lang="tr-TR" sz="2800" dirty="0" smtClean="0"/>
              <a:t>Bir resim verilir .(Hareketli bir resim)</a:t>
            </a:r>
          </a:p>
          <a:p>
            <a:pPr marL="0" indent="0">
              <a:lnSpc>
                <a:spcPct val="90000"/>
              </a:lnSpc>
            </a:pPr>
            <a:r>
              <a:rPr lang="tr-TR" sz="2800" dirty="0" smtClean="0"/>
              <a:t>Resimdeki kişilerin konuşmalarının tahminleri baloncuklara yazılır ve resim üzerine </a:t>
            </a:r>
            <a:r>
              <a:rPr lang="tr-TR" sz="2800" dirty="0" err="1" smtClean="0"/>
              <a:t>yapıştılır</a:t>
            </a:r>
            <a:r>
              <a:rPr lang="tr-TR" sz="2800" dirty="0" smtClean="0"/>
              <a:t>.</a:t>
            </a:r>
          </a:p>
          <a:p>
            <a:pPr marL="0" indent="0">
              <a:lnSpc>
                <a:spcPct val="90000"/>
              </a:lnSpc>
            </a:pPr>
            <a:r>
              <a:rPr lang="tr-TR" sz="2800" dirty="0" smtClean="0"/>
              <a:t>Olay ile ilgili herkes bir cümle yazar ,cümleler grup içinde el değiştirerek diğer kişi  bir cümle daha ekler. Böylece hikaye oluşturulur. (</a:t>
            </a:r>
            <a:r>
              <a:rPr lang="tr-TR" sz="2800" dirty="0" err="1" smtClean="0"/>
              <a:t>Elaboration</a:t>
            </a:r>
            <a:r>
              <a:rPr lang="tr-TR" sz="2800" dirty="0" smtClean="0"/>
              <a:t> </a:t>
            </a:r>
            <a:r>
              <a:rPr lang="tr-TR" sz="2800" dirty="0" err="1" smtClean="0"/>
              <a:t>game</a:t>
            </a:r>
            <a:r>
              <a:rPr lang="tr-TR" sz="2800" dirty="0" smtClean="0"/>
              <a:t>)</a:t>
            </a:r>
          </a:p>
          <a:p>
            <a:pPr marL="0" indent="0">
              <a:lnSpc>
                <a:spcPct val="90000"/>
              </a:lnSpc>
            </a:pPr>
            <a:r>
              <a:rPr lang="tr-TR" sz="2800" dirty="0" smtClean="0"/>
              <a:t>Resimdeki karakterlerden biri sen ol ve bir hikaye yaz(</a:t>
            </a:r>
            <a:r>
              <a:rPr lang="tr-TR" sz="2800" dirty="0" err="1" smtClean="0"/>
              <a:t>point</a:t>
            </a:r>
            <a:r>
              <a:rPr lang="tr-TR" sz="2800" dirty="0" smtClean="0"/>
              <a:t> of </a:t>
            </a:r>
            <a:r>
              <a:rPr lang="tr-TR" sz="2800" dirty="0" err="1" smtClean="0"/>
              <a:t>view</a:t>
            </a:r>
            <a:r>
              <a:rPr lang="tr-TR" sz="2800" dirty="0" smtClean="0"/>
              <a:t>)</a:t>
            </a:r>
          </a:p>
          <a:p>
            <a:pPr marL="0" indent="0">
              <a:lnSpc>
                <a:spcPct val="90000"/>
              </a:lnSpc>
            </a:pPr>
            <a:r>
              <a:rPr lang="tr-TR" sz="2800" dirty="0" smtClean="0"/>
              <a:t>Resimdeki yangından kaçan biri olsan ve mektup yazsan nasıl bir mektup yazardın? (</a:t>
            </a:r>
            <a:r>
              <a:rPr lang="tr-TR" sz="2800" dirty="0" err="1" smtClean="0"/>
              <a:t>write</a:t>
            </a:r>
            <a:r>
              <a:rPr lang="tr-TR" sz="2800" dirty="0" smtClean="0"/>
              <a:t> a </a:t>
            </a:r>
            <a:r>
              <a:rPr lang="tr-TR" sz="2800" dirty="0" err="1" smtClean="0"/>
              <a:t>letter</a:t>
            </a:r>
            <a:r>
              <a:rPr lang="tr-TR" sz="2800" dirty="0" smtClean="0"/>
              <a:t>)</a:t>
            </a:r>
          </a:p>
        </p:txBody>
      </p:sp>
      <p:sp>
        <p:nvSpPr>
          <p:cNvPr id="4" name="3 Metin kutusu"/>
          <p:cNvSpPr txBox="1"/>
          <p:nvPr/>
        </p:nvSpPr>
        <p:spPr>
          <a:xfrm>
            <a:off x="2428860" y="285728"/>
            <a:ext cx="4857784" cy="584775"/>
          </a:xfrm>
          <a:prstGeom prst="rect">
            <a:avLst/>
          </a:prstGeom>
          <a:noFill/>
        </p:spPr>
        <p:txBody>
          <a:bodyPr wrap="square" rtlCol="0">
            <a:spAutoFit/>
          </a:bodyPr>
          <a:lstStyle/>
          <a:p>
            <a:r>
              <a:rPr lang="tr-TR" sz="3200" b="1" dirty="0" smtClean="0">
                <a:solidFill>
                  <a:srgbClr val="7030A0"/>
                </a:solidFill>
                <a:latin typeface="+mn-lt"/>
              </a:rPr>
              <a:t>YARATICI YAZARLIK</a:t>
            </a:r>
            <a:endParaRPr lang="tr-TR" sz="3200" b="1" dirty="0">
              <a:solidFill>
                <a:srgbClr val="7030A0"/>
              </a:solidFill>
              <a:latin typeface="+mn-lt"/>
            </a:endParaRPr>
          </a:p>
        </p:txBody>
      </p:sp>
      <p:sp>
        <p:nvSpPr>
          <p:cNvPr id="5" name="4 Komut Düğmesi: İleri veya Sonraki">
            <a:hlinkClick r:id="" action="ppaction://hlinkshowjump?jump=nextslide" highlightClick="1"/>
          </p:cNvPr>
          <p:cNvSpPr/>
          <p:nvPr/>
        </p:nvSpPr>
        <p:spPr>
          <a:xfrm>
            <a:off x="571472" y="6000768"/>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619250" y="836613"/>
            <a:ext cx="5267325" cy="43529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732588" y="3429000"/>
            <a:ext cx="1527175" cy="1804988"/>
          </a:xfrm>
          <a:prstGeom prst="rect">
            <a:avLst/>
          </a:prstGeom>
          <a:noFill/>
          <a:ln w="9525">
            <a:noFill/>
            <a:miter lim="800000"/>
            <a:headEnd/>
            <a:tailEnd/>
          </a:ln>
        </p:spPr>
      </p:pic>
      <p:sp>
        <p:nvSpPr>
          <p:cNvPr id="4" name="Explosion 1 3"/>
          <p:cNvSpPr/>
          <p:nvPr/>
        </p:nvSpPr>
        <p:spPr>
          <a:xfrm>
            <a:off x="5795963" y="620713"/>
            <a:ext cx="1800225" cy="20605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t>Write a letter</a:t>
            </a:r>
          </a:p>
        </p:txBody>
      </p:sp>
      <p:sp>
        <p:nvSpPr>
          <p:cNvPr id="8" name="Explosion 1 7"/>
          <p:cNvSpPr/>
          <p:nvPr/>
        </p:nvSpPr>
        <p:spPr>
          <a:xfrm>
            <a:off x="539750" y="476250"/>
            <a:ext cx="1862138" cy="1893888"/>
          </a:xfrm>
          <a:prstGeom prst="irregularSeal1">
            <a:avLst/>
          </a:prstGeom>
          <a:solidFill>
            <a:srgbClr val="E96A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t>Speech bubble</a:t>
            </a:r>
          </a:p>
        </p:txBody>
      </p:sp>
      <p:sp>
        <p:nvSpPr>
          <p:cNvPr id="9" name="Explosion 1 8"/>
          <p:cNvSpPr/>
          <p:nvPr/>
        </p:nvSpPr>
        <p:spPr>
          <a:xfrm>
            <a:off x="323850" y="4076700"/>
            <a:ext cx="2454275" cy="26035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t>Elaboration game</a:t>
            </a:r>
          </a:p>
        </p:txBody>
      </p:sp>
      <p:sp>
        <p:nvSpPr>
          <p:cNvPr id="10" name="Obdélníkový bublinový popisek 3"/>
          <p:cNvSpPr/>
          <p:nvPr/>
        </p:nvSpPr>
        <p:spPr>
          <a:xfrm>
            <a:off x="2390187" y="5233988"/>
            <a:ext cx="5041900" cy="1223963"/>
          </a:xfrm>
          <a:prstGeom prst="wedgeRectCallout">
            <a:avLst>
              <a:gd name="adj1" fmla="val -57358"/>
              <a:gd name="adj2" fmla="val -334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Tx/>
              <a:buAutoNum type="arabicPeriod"/>
              <a:defRPr/>
            </a:pPr>
            <a:r>
              <a:rPr lang="en-US" sz="1200" dirty="0">
                <a:solidFill>
                  <a:schemeClr val="tx1"/>
                </a:solidFill>
              </a:rPr>
              <a:t>Write one sentence about the picture (text, song, situation...)</a:t>
            </a:r>
          </a:p>
          <a:p>
            <a:pPr marL="228600" indent="-228600" fontAlgn="auto">
              <a:spcBef>
                <a:spcPts val="0"/>
              </a:spcBef>
              <a:spcAft>
                <a:spcPts val="0"/>
              </a:spcAft>
              <a:buFontTx/>
              <a:buAutoNum type="arabicPeriod"/>
              <a:defRPr/>
            </a:pPr>
            <a:r>
              <a:rPr lang="en-US" sz="1200" dirty="0">
                <a:solidFill>
                  <a:schemeClr val="tx1"/>
                </a:solidFill>
              </a:rPr>
              <a:t>Pass it to your friend on the right.</a:t>
            </a:r>
          </a:p>
          <a:p>
            <a:pPr marL="228600" indent="-228600" fontAlgn="auto">
              <a:spcBef>
                <a:spcPts val="0"/>
              </a:spcBef>
              <a:spcAft>
                <a:spcPts val="0"/>
              </a:spcAft>
              <a:buFontTx/>
              <a:buAutoNum type="arabicPeriod"/>
              <a:defRPr/>
            </a:pPr>
            <a:r>
              <a:rPr lang="en-US" sz="1200" dirty="0">
                <a:solidFill>
                  <a:schemeClr val="tx1"/>
                </a:solidFill>
              </a:rPr>
              <a:t>As you pass your paper you receive one from somebody on your left.</a:t>
            </a:r>
          </a:p>
          <a:p>
            <a:pPr marL="228600" indent="-228600" fontAlgn="auto">
              <a:spcBef>
                <a:spcPts val="0"/>
              </a:spcBef>
              <a:spcAft>
                <a:spcPts val="0"/>
              </a:spcAft>
              <a:buFontTx/>
              <a:buAutoNum type="arabicPeriod"/>
              <a:defRPr/>
            </a:pPr>
            <a:r>
              <a:rPr lang="en-US" sz="1200" dirty="0">
                <a:solidFill>
                  <a:schemeClr val="tx1"/>
                </a:solidFill>
              </a:rPr>
              <a:t>Read your friend‘s sentence.</a:t>
            </a:r>
          </a:p>
          <a:p>
            <a:pPr marL="228600" indent="-228600" fontAlgn="auto">
              <a:spcBef>
                <a:spcPts val="0"/>
              </a:spcBef>
              <a:spcAft>
                <a:spcPts val="0"/>
              </a:spcAft>
              <a:buFontTx/>
              <a:buAutoNum type="arabicPeriod"/>
              <a:defRPr/>
            </a:pPr>
            <a:r>
              <a:rPr lang="en-US" sz="1200" dirty="0">
                <a:solidFill>
                  <a:schemeClr val="tx1"/>
                </a:solidFill>
              </a:rPr>
              <a:t>Add your own sentence under your friends writing.</a:t>
            </a:r>
          </a:p>
          <a:p>
            <a:pPr marL="228600" indent="-228600" fontAlgn="auto">
              <a:spcBef>
                <a:spcPts val="0"/>
              </a:spcBef>
              <a:spcAft>
                <a:spcPts val="0"/>
              </a:spcAft>
              <a:buFontTx/>
              <a:buAutoNum type="arabicPeriod"/>
              <a:defRPr/>
            </a:pPr>
            <a:r>
              <a:rPr lang="en-US" sz="1200" dirty="0">
                <a:solidFill>
                  <a:schemeClr val="tx1"/>
                </a:solidFill>
              </a:rPr>
              <a:t>Pass it to your right etc.</a:t>
            </a:r>
          </a:p>
        </p:txBody>
      </p:sp>
      <p:sp>
        <p:nvSpPr>
          <p:cNvPr id="12" name="11 Komut Düğmesi: İleri veya Sonraki">
            <a:hlinkClick r:id="" action="ppaction://hlinkshowjump?jump=nextslide" highlightClick="1"/>
          </p:cNvPr>
          <p:cNvSpPr/>
          <p:nvPr/>
        </p:nvSpPr>
        <p:spPr>
          <a:xfrm>
            <a:off x="142844" y="6301145"/>
            <a:ext cx="85725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3 Komut Düğmesi: Geri veya Önceki">
            <a:hlinkClick r:id="" action="ppaction://hlinkshowjump?jump=previousslide" highlightClick="1"/>
          </p:cNvPr>
          <p:cNvSpPr/>
          <p:nvPr/>
        </p:nvSpPr>
        <p:spPr>
          <a:xfrm>
            <a:off x="7866870" y="6301145"/>
            <a:ext cx="78578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1680" y="0"/>
            <a:ext cx="5857916" cy="1082660"/>
          </a:xfrm>
        </p:spPr>
        <p:txBody>
          <a:bodyPr/>
          <a:lstStyle/>
          <a:p>
            <a:r>
              <a:rPr lang="tr-TR" b="1" dirty="0" smtClean="0">
                <a:solidFill>
                  <a:srgbClr val="7030A0"/>
                </a:solidFill>
              </a:rPr>
              <a:t>ETKİNLİKLER</a:t>
            </a:r>
            <a:endParaRPr lang="tr-TR" b="1" dirty="0">
              <a:solidFill>
                <a:srgbClr val="7030A0"/>
              </a:solidFill>
            </a:endParaRPr>
          </a:p>
        </p:txBody>
      </p:sp>
      <p:sp>
        <p:nvSpPr>
          <p:cNvPr id="6" name="5 Akış Çizelgesi: Öteki İşlem">
            <a:hlinkClick r:id="rId2" action="ppaction://hlinksldjump"/>
          </p:cNvPr>
          <p:cNvSpPr/>
          <p:nvPr/>
        </p:nvSpPr>
        <p:spPr>
          <a:xfrm>
            <a:off x="341768" y="135729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METİN OKUMA </a:t>
            </a:r>
            <a:endParaRPr lang="tr-TR" b="1" dirty="0">
              <a:solidFill>
                <a:srgbClr val="7030A0"/>
              </a:solidFill>
            </a:endParaRPr>
          </a:p>
        </p:txBody>
      </p:sp>
      <p:sp>
        <p:nvSpPr>
          <p:cNvPr id="8" name="7 Akış Çizelgesi: Öteki İşlem">
            <a:hlinkClick r:id="rId3" action="ppaction://hlinksldjump"/>
          </p:cNvPr>
          <p:cNvSpPr/>
          <p:nvPr/>
        </p:nvSpPr>
        <p:spPr>
          <a:xfrm>
            <a:off x="341768" y="222139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HİKAYE YAZMA</a:t>
            </a:r>
            <a:endParaRPr lang="tr-TR" b="1" dirty="0">
              <a:solidFill>
                <a:srgbClr val="7030A0"/>
              </a:solidFill>
            </a:endParaRPr>
          </a:p>
        </p:txBody>
      </p:sp>
      <p:sp>
        <p:nvSpPr>
          <p:cNvPr id="9" name="8 Akış Çizelgesi: Öteki İşlem">
            <a:hlinkClick r:id="rId4" action="ppaction://hlinksldjump"/>
          </p:cNvPr>
          <p:cNvSpPr/>
          <p:nvPr/>
        </p:nvSpPr>
        <p:spPr>
          <a:xfrm>
            <a:off x="341768" y="3078650"/>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CINQUIN</a:t>
            </a:r>
            <a:endParaRPr lang="tr-TR" b="1" dirty="0">
              <a:solidFill>
                <a:srgbClr val="7030A0"/>
              </a:solidFill>
            </a:endParaRPr>
          </a:p>
        </p:txBody>
      </p:sp>
      <p:sp>
        <p:nvSpPr>
          <p:cNvPr id="10" name="9 Akış Çizelgesi: Öteki İşlem">
            <a:hlinkClick r:id="rId5" action="ppaction://hlinksldjump"/>
          </p:cNvPr>
          <p:cNvSpPr/>
          <p:nvPr/>
        </p:nvSpPr>
        <p:spPr>
          <a:xfrm>
            <a:off x="357158" y="3929066"/>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RESİMLERLE ANLATMA</a:t>
            </a:r>
            <a:endParaRPr lang="tr-TR" b="1" dirty="0">
              <a:solidFill>
                <a:srgbClr val="7030A0"/>
              </a:solidFill>
            </a:endParaRPr>
          </a:p>
        </p:txBody>
      </p:sp>
      <p:sp>
        <p:nvSpPr>
          <p:cNvPr id="11" name="10 Akış Çizelgesi: Öteki İşlem">
            <a:hlinkClick r:id="rId6" action="ppaction://hlinksldjump"/>
          </p:cNvPr>
          <p:cNvSpPr/>
          <p:nvPr/>
        </p:nvSpPr>
        <p:spPr>
          <a:xfrm>
            <a:off x="341768" y="472172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KONUŞMA AKTİVİTESİ</a:t>
            </a:r>
            <a:endParaRPr lang="tr-TR" b="1" dirty="0">
              <a:solidFill>
                <a:srgbClr val="7030A0"/>
              </a:solidFill>
            </a:endParaRPr>
          </a:p>
        </p:txBody>
      </p:sp>
      <p:sp>
        <p:nvSpPr>
          <p:cNvPr id="12" name="11 Akış Çizelgesi: Öteki İşlem">
            <a:hlinkClick r:id="rId7" action="ppaction://hlinksldjump"/>
          </p:cNvPr>
          <p:cNvSpPr/>
          <p:nvPr/>
        </p:nvSpPr>
        <p:spPr>
          <a:xfrm>
            <a:off x="357158" y="550070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TELKİN</a:t>
            </a:r>
            <a:endParaRPr lang="tr-TR" b="1" dirty="0">
              <a:solidFill>
                <a:srgbClr val="7030A0"/>
              </a:solidFill>
            </a:endParaRPr>
          </a:p>
        </p:txBody>
      </p:sp>
      <p:sp>
        <p:nvSpPr>
          <p:cNvPr id="13" name="12 Akış Çizelgesi: Öteki İşlem">
            <a:hlinkClick r:id="rId8" action="ppaction://hlinksldjump"/>
          </p:cNvPr>
          <p:cNvSpPr/>
          <p:nvPr/>
        </p:nvSpPr>
        <p:spPr>
          <a:xfrm>
            <a:off x="2000232" y="135729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OBJEYİ TASVİR ETME</a:t>
            </a:r>
            <a:endParaRPr lang="tr-TR" b="1" dirty="0">
              <a:solidFill>
                <a:srgbClr val="7030A0"/>
              </a:solidFill>
            </a:endParaRPr>
          </a:p>
        </p:txBody>
      </p:sp>
      <p:sp>
        <p:nvSpPr>
          <p:cNvPr id="14" name="13 Akış Çizelgesi: Öteki İşlem">
            <a:hlinkClick r:id="rId9" action="ppaction://hlinksldjump"/>
          </p:cNvPr>
          <p:cNvSpPr/>
          <p:nvPr/>
        </p:nvSpPr>
        <p:spPr>
          <a:xfrm>
            <a:off x="2000232" y="222823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OBJEYİ TAHMİN ET</a:t>
            </a:r>
            <a:endParaRPr lang="tr-TR" b="1" dirty="0">
              <a:solidFill>
                <a:srgbClr val="7030A0"/>
              </a:solidFill>
            </a:endParaRPr>
          </a:p>
        </p:txBody>
      </p:sp>
      <p:sp>
        <p:nvSpPr>
          <p:cNvPr id="15" name="14 Akış Çizelgesi: Öteki İşlem">
            <a:hlinkClick r:id="rId10" action="ppaction://hlinksldjump"/>
          </p:cNvPr>
          <p:cNvSpPr/>
          <p:nvPr/>
        </p:nvSpPr>
        <p:spPr>
          <a:xfrm>
            <a:off x="2000232" y="3085490"/>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AKTİVİTEYİ TAHMİN</a:t>
            </a:r>
            <a:endParaRPr lang="tr-TR" b="1" dirty="0">
              <a:solidFill>
                <a:srgbClr val="7030A0"/>
              </a:solidFill>
            </a:endParaRPr>
          </a:p>
        </p:txBody>
      </p:sp>
      <p:sp>
        <p:nvSpPr>
          <p:cNvPr id="16" name="15 Akış Çizelgesi: Öteki İşlem">
            <a:hlinkClick r:id="rId11" action="ppaction://hlinksldjump"/>
          </p:cNvPr>
          <p:cNvSpPr/>
          <p:nvPr/>
        </p:nvSpPr>
        <p:spPr>
          <a:xfrm>
            <a:off x="2000232" y="3929066"/>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SOKAK EĞİTİMİ</a:t>
            </a:r>
            <a:endParaRPr lang="tr-TR" b="1" dirty="0">
              <a:solidFill>
                <a:srgbClr val="7030A0"/>
              </a:solidFill>
            </a:endParaRPr>
          </a:p>
        </p:txBody>
      </p:sp>
      <p:sp>
        <p:nvSpPr>
          <p:cNvPr id="17" name="16 Akış Çizelgesi: Öteki İşlem">
            <a:hlinkClick r:id="rId12" action="ppaction://hlinksldjump"/>
          </p:cNvPr>
          <p:cNvSpPr/>
          <p:nvPr/>
        </p:nvSpPr>
        <p:spPr>
          <a:xfrm>
            <a:off x="2000232" y="471488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BEYİN FIRTINASI</a:t>
            </a:r>
            <a:endParaRPr lang="tr-TR" b="1" dirty="0">
              <a:solidFill>
                <a:srgbClr val="7030A0"/>
              </a:solidFill>
            </a:endParaRPr>
          </a:p>
        </p:txBody>
      </p:sp>
      <p:sp>
        <p:nvSpPr>
          <p:cNvPr id="18" name="17 Akış Çizelgesi: Öteki İşlem">
            <a:hlinkClick r:id="rId13" action="ppaction://hlinksldjump"/>
          </p:cNvPr>
          <p:cNvSpPr/>
          <p:nvPr/>
        </p:nvSpPr>
        <p:spPr>
          <a:xfrm>
            <a:off x="2000232" y="550070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HİKAYE YARATMA</a:t>
            </a:r>
            <a:endParaRPr lang="tr-TR" b="1" dirty="0">
              <a:solidFill>
                <a:srgbClr val="7030A0"/>
              </a:solidFill>
            </a:endParaRPr>
          </a:p>
        </p:txBody>
      </p:sp>
      <p:sp>
        <p:nvSpPr>
          <p:cNvPr id="19" name="18 Akış Çizelgesi: Öteki İşlem">
            <a:hlinkClick r:id="rId14" action="ppaction://hlinksldjump"/>
          </p:cNvPr>
          <p:cNvSpPr/>
          <p:nvPr/>
        </p:nvSpPr>
        <p:spPr>
          <a:xfrm>
            <a:off x="3643306" y="135729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KELİME ÇALIŞMASI</a:t>
            </a:r>
            <a:endParaRPr lang="tr-TR" b="1" dirty="0">
              <a:solidFill>
                <a:srgbClr val="7030A0"/>
              </a:solidFill>
            </a:endParaRPr>
          </a:p>
        </p:txBody>
      </p:sp>
      <p:sp>
        <p:nvSpPr>
          <p:cNvPr id="20" name="19 Akış Çizelgesi: Öteki İşlem">
            <a:hlinkClick r:id="rId15" action="ppaction://hlinksldjump"/>
          </p:cNvPr>
          <p:cNvSpPr/>
          <p:nvPr/>
        </p:nvSpPr>
        <p:spPr>
          <a:xfrm>
            <a:off x="3714744" y="221455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YARATICI YAZARLIK</a:t>
            </a:r>
            <a:endParaRPr lang="tr-TR" b="1" dirty="0">
              <a:solidFill>
                <a:srgbClr val="7030A0"/>
              </a:solidFill>
            </a:endParaRPr>
          </a:p>
        </p:txBody>
      </p:sp>
      <p:sp>
        <p:nvSpPr>
          <p:cNvPr id="21" name="20 Akış Çizelgesi: Öteki İşlem">
            <a:hlinkClick r:id="rId16" action="ppaction://hlinksldjump"/>
          </p:cNvPr>
          <p:cNvSpPr/>
          <p:nvPr/>
        </p:nvSpPr>
        <p:spPr>
          <a:xfrm>
            <a:off x="3714744" y="3071810"/>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FARK BUL</a:t>
            </a:r>
            <a:endParaRPr lang="tr-TR" b="1" dirty="0">
              <a:solidFill>
                <a:srgbClr val="7030A0"/>
              </a:solidFill>
            </a:endParaRPr>
          </a:p>
        </p:txBody>
      </p:sp>
      <p:sp>
        <p:nvSpPr>
          <p:cNvPr id="22" name="21 Akış Çizelgesi: Öteki İşlem">
            <a:hlinkClick r:id="rId17" action="ppaction://hlinksldjump"/>
          </p:cNvPr>
          <p:cNvSpPr/>
          <p:nvPr/>
        </p:nvSpPr>
        <p:spPr>
          <a:xfrm>
            <a:off x="3714744" y="3929066"/>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BUGÜN NE YAPTIN</a:t>
            </a:r>
            <a:endParaRPr lang="tr-TR" b="1" dirty="0">
              <a:solidFill>
                <a:srgbClr val="7030A0"/>
              </a:solidFill>
            </a:endParaRPr>
          </a:p>
        </p:txBody>
      </p:sp>
      <p:sp>
        <p:nvSpPr>
          <p:cNvPr id="23" name="22 Akış Çizelgesi: Öteki İşlem">
            <a:hlinkClick r:id="rId18" action="ppaction://hlinksldjump"/>
          </p:cNvPr>
          <p:cNvSpPr/>
          <p:nvPr/>
        </p:nvSpPr>
        <p:spPr>
          <a:xfrm>
            <a:off x="3714744" y="471488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ŞARKI BESTELE</a:t>
            </a:r>
            <a:endParaRPr lang="tr-TR" b="1" dirty="0">
              <a:solidFill>
                <a:srgbClr val="7030A0"/>
              </a:solidFill>
            </a:endParaRPr>
          </a:p>
        </p:txBody>
      </p:sp>
      <p:sp>
        <p:nvSpPr>
          <p:cNvPr id="24" name="23 Akış Çizelgesi: Öteki İşlem">
            <a:hlinkClick r:id="rId19" action="ppaction://hlinksldjump"/>
          </p:cNvPr>
          <p:cNvSpPr/>
          <p:nvPr/>
        </p:nvSpPr>
        <p:spPr>
          <a:xfrm>
            <a:off x="3714744" y="550070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İNTERAKTİF KONUŞMA</a:t>
            </a:r>
            <a:endParaRPr lang="tr-TR" b="1" dirty="0">
              <a:solidFill>
                <a:srgbClr val="7030A0"/>
              </a:solidFill>
            </a:endParaRPr>
          </a:p>
        </p:txBody>
      </p:sp>
      <p:sp>
        <p:nvSpPr>
          <p:cNvPr id="25" name="24 Akış Çizelgesi: Öteki İşlem">
            <a:hlinkClick r:id="rId20" action="ppaction://hlinksldjump"/>
          </p:cNvPr>
          <p:cNvSpPr/>
          <p:nvPr/>
        </p:nvSpPr>
        <p:spPr>
          <a:xfrm>
            <a:off x="5500694" y="135729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FALCI BACI</a:t>
            </a:r>
            <a:endParaRPr lang="tr-TR" b="1" dirty="0">
              <a:solidFill>
                <a:srgbClr val="7030A0"/>
              </a:solidFill>
            </a:endParaRPr>
          </a:p>
        </p:txBody>
      </p:sp>
      <p:sp>
        <p:nvSpPr>
          <p:cNvPr id="26" name="25 Akış Çizelgesi: Öteki İşlem">
            <a:hlinkClick r:id="rId21" action="ppaction://hlinksldjump"/>
          </p:cNvPr>
          <p:cNvSpPr/>
          <p:nvPr/>
        </p:nvSpPr>
        <p:spPr>
          <a:xfrm>
            <a:off x="5500694" y="2143116"/>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SÜRELİ ANLATIM</a:t>
            </a:r>
            <a:endParaRPr lang="tr-TR" b="1" dirty="0">
              <a:solidFill>
                <a:srgbClr val="7030A0"/>
              </a:solidFill>
            </a:endParaRPr>
          </a:p>
        </p:txBody>
      </p:sp>
      <p:sp>
        <p:nvSpPr>
          <p:cNvPr id="27" name="26 Akış Çizelgesi: Öteki İşlem">
            <a:hlinkClick r:id="rId22" action="ppaction://hlinksldjump"/>
          </p:cNvPr>
          <p:cNvSpPr/>
          <p:nvPr/>
        </p:nvSpPr>
        <p:spPr>
          <a:xfrm>
            <a:off x="5500694" y="300037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ÇÖZÜM BULMA</a:t>
            </a:r>
            <a:endParaRPr lang="tr-TR" b="1" dirty="0">
              <a:solidFill>
                <a:srgbClr val="7030A0"/>
              </a:solidFill>
            </a:endParaRPr>
          </a:p>
        </p:txBody>
      </p:sp>
      <p:sp>
        <p:nvSpPr>
          <p:cNvPr id="28" name="27 Akış Çizelgesi: Öteki İşlem">
            <a:hlinkClick r:id="rId23" action="ppaction://hlinksldjump"/>
          </p:cNvPr>
          <p:cNvSpPr/>
          <p:nvPr/>
        </p:nvSpPr>
        <p:spPr>
          <a:xfrm>
            <a:off x="5500694" y="385762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BİL BAKALIM BEN KİMİM?</a:t>
            </a:r>
            <a:endParaRPr lang="tr-TR" b="1" dirty="0">
              <a:solidFill>
                <a:srgbClr val="7030A0"/>
              </a:solidFill>
            </a:endParaRPr>
          </a:p>
        </p:txBody>
      </p:sp>
      <p:sp>
        <p:nvSpPr>
          <p:cNvPr id="29" name="28 Akış Çizelgesi: Öteki İşlem">
            <a:hlinkClick r:id="rId24" action="ppaction://hlinksldjump"/>
          </p:cNvPr>
          <p:cNvSpPr/>
          <p:nvPr/>
        </p:nvSpPr>
        <p:spPr>
          <a:xfrm>
            <a:off x="5500694" y="471488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TABU</a:t>
            </a:r>
            <a:endParaRPr lang="tr-TR" b="1" dirty="0">
              <a:solidFill>
                <a:srgbClr val="7030A0"/>
              </a:solidFill>
            </a:endParaRPr>
          </a:p>
        </p:txBody>
      </p:sp>
      <p:sp>
        <p:nvSpPr>
          <p:cNvPr id="30" name="29 Akış Çizelgesi: Öteki İşlem">
            <a:hlinkClick r:id="rId25" action="ppaction://hlinksldjump"/>
          </p:cNvPr>
          <p:cNvSpPr/>
          <p:nvPr/>
        </p:nvSpPr>
        <p:spPr>
          <a:xfrm>
            <a:off x="5572132" y="550070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DİNLE SIRALA</a:t>
            </a:r>
            <a:endParaRPr lang="tr-TR" b="1" dirty="0">
              <a:solidFill>
                <a:srgbClr val="7030A0"/>
              </a:solidFill>
            </a:endParaRPr>
          </a:p>
        </p:txBody>
      </p:sp>
      <p:sp>
        <p:nvSpPr>
          <p:cNvPr id="31" name="30 Akış Çizelgesi: Öteki İşlem">
            <a:hlinkClick r:id="rId26" action="ppaction://hlinksldjump"/>
          </p:cNvPr>
          <p:cNvSpPr/>
          <p:nvPr/>
        </p:nvSpPr>
        <p:spPr>
          <a:xfrm>
            <a:off x="7215206" y="1357298"/>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MAZERET BULMA</a:t>
            </a:r>
            <a:endParaRPr lang="tr-TR" b="1" dirty="0">
              <a:solidFill>
                <a:srgbClr val="7030A0"/>
              </a:solidFill>
            </a:endParaRPr>
          </a:p>
        </p:txBody>
      </p:sp>
      <p:sp>
        <p:nvSpPr>
          <p:cNvPr id="32" name="31 Akış Çizelgesi: Öteki İşlem">
            <a:hlinkClick r:id="rId27" action="ppaction://hlinksldjump"/>
          </p:cNvPr>
          <p:cNvSpPr/>
          <p:nvPr/>
        </p:nvSpPr>
        <p:spPr>
          <a:xfrm>
            <a:off x="7215206" y="2214554"/>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KAHOOT</a:t>
            </a:r>
            <a:endParaRPr lang="tr-TR" b="1" dirty="0">
              <a:solidFill>
                <a:srgbClr val="7030A0"/>
              </a:solidFill>
            </a:endParaRPr>
          </a:p>
        </p:txBody>
      </p:sp>
      <p:sp>
        <p:nvSpPr>
          <p:cNvPr id="33" name="32 Akış Çizelgesi: Öteki İşlem">
            <a:hlinkClick r:id="rId28" action="ppaction://hlinksldjump"/>
          </p:cNvPr>
          <p:cNvSpPr/>
          <p:nvPr/>
        </p:nvSpPr>
        <p:spPr>
          <a:xfrm>
            <a:off x="7215206" y="3000372"/>
            <a:ext cx="1500198" cy="642942"/>
          </a:xfrm>
          <a:prstGeom prst="flowChartAlternateProcess">
            <a:avLst/>
          </a:prstGeom>
          <a:solidFill>
            <a:schemeClr val="accent2">
              <a:lumMod val="40000"/>
              <a:lumOff val="60000"/>
            </a:schemeClr>
          </a:solidFill>
          <a:ln w="41275" cap="rnd" cmpd="sng">
            <a:solidFill>
              <a:schemeClr val="accent2">
                <a:lumMod val="75000"/>
                <a:alpha val="69000"/>
              </a:schemeClr>
            </a:solidFill>
            <a:round/>
          </a:ln>
          <a:effectLst>
            <a:innerShdw blurRad="63500" dist="50800" dir="13500000">
              <a:prstClr val="black">
                <a:alpha val="50000"/>
              </a:prstClr>
            </a:innerShdw>
          </a:effectLst>
          <a:scene3d>
            <a:camera prst="orthographicFront"/>
            <a:lightRig rig="twoPt" dir="t"/>
          </a:scene3d>
          <a:sp3d prstMaterial="matte">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7030A0"/>
                </a:solidFill>
              </a:rPr>
              <a:t>PLİCKERS</a:t>
            </a:r>
            <a:endParaRPr lang="tr-TR" b="1"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D:\dergiharddisk\xz01\z1prag\Android\45144958390227__378x213-RGB_5651423740880.jpg"/>
          <p:cNvPicPr>
            <a:picLocks noChangeAspect="1" noChangeArrowheads="1"/>
          </p:cNvPicPr>
          <p:nvPr/>
        </p:nvPicPr>
        <p:blipFill>
          <a:blip r:embed="rId2" cstate="print"/>
          <a:srcRect/>
          <a:stretch>
            <a:fillRect/>
          </a:stretch>
        </p:blipFill>
        <p:spPr bwMode="auto">
          <a:xfrm>
            <a:off x="1331640" y="908720"/>
            <a:ext cx="6526508" cy="4442266"/>
          </a:xfrm>
          <a:prstGeom prst="rect">
            <a:avLst/>
          </a:prstGeom>
          <a:noFill/>
        </p:spPr>
      </p:pic>
      <p:sp>
        <p:nvSpPr>
          <p:cNvPr id="3" name="2 Komut Düğmesi: Giriş">
            <a:hlinkClick r:id="rId3" action="ppaction://hlinksldjump" highlightClick="1"/>
          </p:cNvPr>
          <p:cNvSpPr/>
          <p:nvPr/>
        </p:nvSpPr>
        <p:spPr>
          <a:xfrm>
            <a:off x="3786182" y="5857892"/>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eri veya Önceki">
            <a:hlinkClick r:id="" action="ppaction://hlinkshowjump?jump=previousslide" highlightClick="1"/>
          </p:cNvPr>
          <p:cNvSpPr/>
          <p:nvPr/>
        </p:nvSpPr>
        <p:spPr>
          <a:xfrm>
            <a:off x="7929586" y="6215082"/>
            <a:ext cx="78581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42183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a:xfrm>
            <a:off x="928662" y="285728"/>
            <a:ext cx="1471594" cy="868346"/>
          </a:xfrm>
        </p:spPr>
        <p:txBody>
          <a:bodyPr/>
          <a:lstStyle/>
          <a:p>
            <a:r>
              <a:rPr lang="tr-TR" sz="4000" b="1" dirty="0" smtClean="0">
                <a:solidFill>
                  <a:srgbClr val="7030A0"/>
                </a:solidFill>
              </a:rPr>
              <a:t>15</a:t>
            </a:r>
          </a:p>
        </p:txBody>
      </p:sp>
      <p:sp>
        <p:nvSpPr>
          <p:cNvPr id="28674" name="İçerik Yer Tutucusu 2"/>
          <p:cNvSpPr>
            <a:spLocks noGrp="1"/>
          </p:cNvSpPr>
          <p:nvPr>
            <p:ph idx="1"/>
          </p:nvPr>
        </p:nvSpPr>
        <p:spPr>
          <a:xfrm>
            <a:off x="428596" y="1071546"/>
            <a:ext cx="8229600" cy="928694"/>
          </a:xfrm>
        </p:spPr>
        <p:txBody>
          <a:bodyPr>
            <a:normAutofit/>
          </a:bodyPr>
          <a:lstStyle/>
          <a:p>
            <a:r>
              <a:rPr lang="tr-TR" sz="2800" dirty="0" smtClean="0"/>
              <a:t>2. resim ver , farkları buldur. </a:t>
            </a:r>
            <a:r>
              <a:rPr lang="tr-TR" sz="2800" dirty="0" err="1" smtClean="0"/>
              <a:t>Nouns</a:t>
            </a:r>
            <a:r>
              <a:rPr lang="tr-TR" sz="2800" dirty="0" smtClean="0"/>
              <a:t> </a:t>
            </a:r>
            <a:r>
              <a:rPr lang="tr-TR" sz="2800" dirty="0" err="1" smtClean="0"/>
              <a:t>or</a:t>
            </a:r>
            <a:r>
              <a:rPr lang="tr-TR" sz="2800" dirty="0" smtClean="0"/>
              <a:t> </a:t>
            </a:r>
            <a:r>
              <a:rPr lang="tr-TR" sz="2800" dirty="0" err="1" smtClean="0"/>
              <a:t>verbs</a:t>
            </a:r>
            <a:endParaRPr lang="tr-TR" sz="2800" dirty="0" smtClean="0"/>
          </a:p>
        </p:txBody>
      </p:sp>
      <p:pic>
        <p:nvPicPr>
          <p:cNvPr id="28676" name="Picture 4" descr="05d6f0c1be02e2b6e963f867f57eb377"/>
          <p:cNvPicPr>
            <a:picLocks noChangeAspect="1" noChangeArrowheads="1"/>
          </p:cNvPicPr>
          <p:nvPr/>
        </p:nvPicPr>
        <p:blipFill>
          <a:blip r:embed="rId2" cstate="print"/>
          <a:srcRect/>
          <a:stretch>
            <a:fillRect/>
          </a:stretch>
        </p:blipFill>
        <p:spPr bwMode="auto">
          <a:xfrm>
            <a:off x="1071538" y="1857365"/>
            <a:ext cx="6786609" cy="4308486"/>
          </a:xfrm>
          <a:prstGeom prst="rect">
            <a:avLst/>
          </a:prstGeom>
          <a:noFill/>
        </p:spPr>
      </p:pic>
      <p:sp>
        <p:nvSpPr>
          <p:cNvPr id="6" name="5 Metin kutusu"/>
          <p:cNvSpPr txBox="1"/>
          <p:nvPr/>
        </p:nvSpPr>
        <p:spPr>
          <a:xfrm>
            <a:off x="2285984" y="428604"/>
            <a:ext cx="2071702" cy="584775"/>
          </a:xfrm>
          <a:prstGeom prst="rect">
            <a:avLst/>
          </a:prstGeom>
          <a:noFill/>
        </p:spPr>
        <p:txBody>
          <a:bodyPr wrap="square" rtlCol="0">
            <a:spAutoFit/>
          </a:bodyPr>
          <a:lstStyle/>
          <a:p>
            <a:r>
              <a:rPr lang="tr-TR" sz="3200" b="1" dirty="0" smtClean="0">
                <a:solidFill>
                  <a:srgbClr val="7030A0"/>
                </a:solidFill>
                <a:latin typeface="+mn-lt"/>
              </a:rPr>
              <a:t>Fark Bul</a:t>
            </a:r>
            <a:endParaRPr lang="tr-TR" sz="3200" b="1" dirty="0">
              <a:solidFill>
                <a:srgbClr val="7030A0"/>
              </a:solidFill>
              <a:latin typeface="+mn-lt"/>
            </a:endParaRPr>
          </a:p>
        </p:txBody>
      </p:sp>
      <p:sp>
        <p:nvSpPr>
          <p:cNvPr id="7" name="2 Komut Düğmesi: Giriş">
            <a:hlinkClick r:id="rId3" action="ppaction://hlinksldjump" highlightClick="1"/>
          </p:cNvPr>
          <p:cNvSpPr/>
          <p:nvPr/>
        </p:nvSpPr>
        <p:spPr>
          <a:xfrm>
            <a:off x="3742891" y="6021288"/>
            <a:ext cx="857256" cy="6224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a:xfrm>
            <a:off x="1500166" y="285728"/>
            <a:ext cx="1614470" cy="1143000"/>
          </a:xfrm>
        </p:spPr>
        <p:txBody>
          <a:bodyPr/>
          <a:lstStyle/>
          <a:p>
            <a:r>
              <a:rPr lang="tr-TR" sz="4000" b="1" dirty="0" smtClean="0">
                <a:solidFill>
                  <a:srgbClr val="7030A0"/>
                </a:solidFill>
              </a:rPr>
              <a:t>16</a:t>
            </a:r>
          </a:p>
        </p:txBody>
      </p:sp>
      <p:sp>
        <p:nvSpPr>
          <p:cNvPr id="29698" name="İçerik Yer Tutucusu 2"/>
          <p:cNvSpPr>
            <a:spLocks noGrp="1"/>
          </p:cNvSpPr>
          <p:nvPr>
            <p:ph idx="1"/>
          </p:nvPr>
        </p:nvSpPr>
        <p:spPr>
          <a:xfrm>
            <a:off x="500034" y="1500174"/>
            <a:ext cx="8229600" cy="2428892"/>
          </a:xfrm>
        </p:spPr>
        <p:txBody>
          <a:bodyPr>
            <a:normAutofit/>
          </a:bodyPr>
          <a:lstStyle/>
          <a:p>
            <a:r>
              <a:rPr lang="tr-TR" sz="2800" dirty="0" smtClean="0"/>
              <a:t>Üzerinde fiil bulunan bir kağıt seçtirilir . Ve gruba anlatılır ?.</a:t>
            </a:r>
          </a:p>
          <a:p>
            <a:r>
              <a:rPr lang="tr-TR" sz="2800" dirty="0" smtClean="0"/>
              <a:t> Grup ‘’</a:t>
            </a:r>
            <a:r>
              <a:rPr lang="tr-TR" sz="2800" dirty="0" err="1" smtClean="0"/>
              <a:t>What</a:t>
            </a:r>
            <a:r>
              <a:rPr lang="tr-TR" sz="2800" dirty="0" smtClean="0"/>
              <a:t> </a:t>
            </a:r>
            <a:r>
              <a:rPr lang="tr-TR" sz="2800" dirty="0" err="1" smtClean="0"/>
              <a:t>have</a:t>
            </a:r>
            <a:r>
              <a:rPr lang="tr-TR" sz="2800" dirty="0" smtClean="0"/>
              <a:t> </a:t>
            </a:r>
            <a:r>
              <a:rPr lang="tr-TR" sz="2800" dirty="0" err="1" smtClean="0"/>
              <a:t>you</a:t>
            </a:r>
            <a:r>
              <a:rPr lang="tr-TR" sz="2800" dirty="0" smtClean="0"/>
              <a:t> done </a:t>
            </a:r>
            <a:r>
              <a:rPr lang="tr-TR" sz="2800" dirty="0" err="1" smtClean="0"/>
              <a:t>today</a:t>
            </a:r>
            <a:r>
              <a:rPr lang="tr-TR" sz="2800" dirty="0" smtClean="0"/>
              <a:t> ?‘’ diye sorar ve cevabı bulur .</a:t>
            </a:r>
          </a:p>
        </p:txBody>
      </p:sp>
      <p:sp>
        <p:nvSpPr>
          <p:cNvPr id="2" name="Metin kutusu 1"/>
          <p:cNvSpPr txBox="1"/>
          <p:nvPr/>
        </p:nvSpPr>
        <p:spPr>
          <a:xfrm>
            <a:off x="3000364" y="642918"/>
            <a:ext cx="3000309" cy="584775"/>
          </a:xfrm>
          <a:prstGeom prst="rect">
            <a:avLst/>
          </a:prstGeom>
          <a:noFill/>
        </p:spPr>
        <p:txBody>
          <a:bodyPr wrap="none" rtlCol="0">
            <a:spAutoFit/>
          </a:bodyPr>
          <a:lstStyle/>
          <a:p>
            <a:r>
              <a:rPr lang="tr-TR" sz="3200" b="1" dirty="0" smtClean="0">
                <a:solidFill>
                  <a:srgbClr val="7030A0"/>
                </a:solidFill>
                <a:latin typeface="+mn-lt"/>
              </a:rPr>
              <a:t>Bugün Ne Yaptın</a:t>
            </a:r>
            <a:endParaRPr lang="tr-TR" sz="3200" b="1" dirty="0">
              <a:solidFill>
                <a:srgbClr val="7030A0"/>
              </a:solidFill>
              <a:latin typeface="+mn-lt"/>
            </a:endParaRPr>
          </a:p>
        </p:txBody>
      </p:sp>
      <p:sp>
        <p:nvSpPr>
          <p:cNvPr id="5" name="4 Komut Düğmesi: Giriş">
            <a:hlinkClick r:id="rId2" action="ppaction://hlinksldjump" highlightClick="1"/>
          </p:cNvPr>
          <p:cNvSpPr/>
          <p:nvPr/>
        </p:nvSpPr>
        <p:spPr>
          <a:xfrm>
            <a:off x="3643306" y="5786454"/>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1 Komut Düğmesi: İleri veya Sonraki">
            <a:hlinkClick r:id="" action="ppaction://hlinkshowjump?jump=nextslide" highlightClick="1"/>
          </p:cNvPr>
          <p:cNvSpPr/>
          <p:nvPr/>
        </p:nvSpPr>
        <p:spPr>
          <a:xfrm>
            <a:off x="142844" y="6301145"/>
            <a:ext cx="85725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descr="Yeni Resim (1)"/>
          <p:cNvPicPr>
            <a:picLocks noChangeAspect="1" noChangeArrowheads="1"/>
          </p:cNvPicPr>
          <p:nvPr/>
        </p:nvPicPr>
        <p:blipFill>
          <a:blip r:embed="rId2" cstate="print"/>
          <a:srcRect/>
          <a:stretch>
            <a:fillRect/>
          </a:stretch>
        </p:blipFill>
        <p:spPr bwMode="auto">
          <a:xfrm>
            <a:off x="323850" y="1341438"/>
            <a:ext cx="2817813" cy="4019550"/>
          </a:xfrm>
          <a:prstGeom prst="rect">
            <a:avLst/>
          </a:prstGeom>
          <a:noFill/>
        </p:spPr>
      </p:pic>
      <p:pic>
        <p:nvPicPr>
          <p:cNvPr id="52233" name="Picture 9" descr="Yeni Resim (2)"/>
          <p:cNvPicPr>
            <a:picLocks noChangeAspect="1" noChangeArrowheads="1"/>
          </p:cNvPicPr>
          <p:nvPr/>
        </p:nvPicPr>
        <p:blipFill>
          <a:blip r:embed="rId3" cstate="print"/>
          <a:srcRect/>
          <a:stretch>
            <a:fillRect/>
          </a:stretch>
        </p:blipFill>
        <p:spPr bwMode="auto">
          <a:xfrm>
            <a:off x="2987675" y="1196975"/>
            <a:ext cx="3190875" cy="4005263"/>
          </a:xfrm>
          <a:prstGeom prst="rect">
            <a:avLst/>
          </a:prstGeom>
          <a:noFill/>
        </p:spPr>
      </p:pic>
      <p:pic>
        <p:nvPicPr>
          <p:cNvPr id="52234" name="Picture 10" descr="Yeni Resim"/>
          <p:cNvPicPr>
            <a:picLocks noChangeAspect="1" noChangeArrowheads="1"/>
          </p:cNvPicPr>
          <p:nvPr/>
        </p:nvPicPr>
        <p:blipFill>
          <a:blip r:embed="rId4" cstate="print"/>
          <a:srcRect/>
          <a:stretch>
            <a:fillRect/>
          </a:stretch>
        </p:blipFill>
        <p:spPr bwMode="auto">
          <a:xfrm>
            <a:off x="6084888" y="1341438"/>
            <a:ext cx="2782887" cy="3816350"/>
          </a:xfrm>
          <a:prstGeom prst="rect">
            <a:avLst/>
          </a:prstGeom>
          <a:noFill/>
        </p:spPr>
      </p:pic>
      <p:sp>
        <p:nvSpPr>
          <p:cNvPr id="52235" name="Text Box 11"/>
          <p:cNvSpPr txBox="1">
            <a:spLocks noChangeArrowheads="1"/>
          </p:cNvSpPr>
          <p:nvPr/>
        </p:nvSpPr>
        <p:spPr bwMode="auto">
          <a:xfrm>
            <a:off x="663575" y="5608638"/>
            <a:ext cx="3028950" cy="641350"/>
          </a:xfrm>
          <a:prstGeom prst="rect">
            <a:avLst/>
          </a:prstGeom>
          <a:noFill/>
          <a:ln w="9525">
            <a:noFill/>
            <a:miter lim="800000"/>
            <a:headEnd/>
            <a:tailEnd/>
          </a:ln>
          <a:effectLst/>
        </p:spPr>
        <p:txBody>
          <a:bodyPr wrap="none">
            <a:spAutoFit/>
          </a:bodyPr>
          <a:lstStyle/>
          <a:p>
            <a:r>
              <a:rPr lang="tr-TR"/>
              <a:t>What have you done today?</a:t>
            </a:r>
          </a:p>
          <a:p>
            <a:r>
              <a:rPr lang="tr-TR"/>
              <a:t>I have made the bed.</a:t>
            </a:r>
          </a:p>
        </p:txBody>
      </p:sp>
      <p:sp>
        <p:nvSpPr>
          <p:cNvPr id="6" name="5 Komut Düğmesi: Giriş">
            <a:hlinkClick r:id="rId5"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Komut Düğmesi: Geri veya Önceki">
            <a:hlinkClick r:id="" action="ppaction://hlinkshowjump?jump=previousslide" highlightClick="1"/>
          </p:cNvPr>
          <p:cNvSpPr/>
          <p:nvPr/>
        </p:nvSpPr>
        <p:spPr>
          <a:xfrm>
            <a:off x="7643834" y="6072206"/>
            <a:ext cx="928694" cy="571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p:cNvSpPr>
            <a:spLocks noGrp="1"/>
          </p:cNvSpPr>
          <p:nvPr>
            <p:ph type="title"/>
          </p:nvPr>
        </p:nvSpPr>
        <p:spPr>
          <a:xfrm>
            <a:off x="357158" y="285728"/>
            <a:ext cx="2500330" cy="1000148"/>
          </a:xfrm>
        </p:spPr>
        <p:txBody>
          <a:bodyPr/>
          <a:lstStyle/>
          <a:p>
            <a:r>
              <a:rPr lang="tr-TR" sz="4000" b="1" dirty="0" smtClean="0">
                <a:solidFill>
                  <a:srgbClr val="7030A0"/>
                </a:solidFill>
              </a:rPr>
              <a:t>17</a:t>
            </a:r>
          </a:p>
        </p:txBody>
      </p:sp>
      <p:sp>
        <p:nvSpPr>
          <p:cNvPr id="30722" name="İçerik Yer Tutucusu 2"/>
          <p:cNvSpPr>
            <a:spLocks noGrp="1"/>
          </p:cNvSpPr>
          <p:nvPr>
            <p:ph idx="1"/>
          </p:nvPr>
        </p:nvSpPr>
        <p:spPr>
          <a:xfrm>
            <a:off x="428596" y="1214423"/>
            <a:ext cx="8229600" cy="3357585"/>
          </a:xfrm>
        </p:spPr>
        <p:txBody>
          <a:bodyPr>
            <a:normAutofit/>
          </a:bodyPr>
          <a:lstStyle/>
          <a:p>
            <a:pPr marL="0" indent="0">
              <a:buNone/>
            </a:pPr>
            <a:r>
              <a:rPr lang="tr-TR" sz="2800" dirty="0" smtClean="0"/>
              <a:t>Tahtaya cümleler ve cümlecikler yazılır ve şarkı yazmaları istenir</a:t>
            </a:r>
          </a:p>
          <a:p>
            <a:r>
              <a:rPr lang="tr-TR" sz="2800" dirty="0" err="1" smtClean="0"/>
              <a:t>Come</a:t>
            </a:r>
            <a:r>
              <a:rPr lang="tr-TR" sz="2800" dirty="0" smtClean="0"/>
              <a:t> </a:t>
            </a:r>
            <a:r>
              <a:rPr lang="tr-TR" sz="2800" dirty="0" err="1" smtClean="0"/>
              <a:t>back</a:t>
            </a:r>
            <a:r>
              <a:rPr lang="tr-TR" sz="2800" dirty="0" smtClean="0"/>
              <a:t> </a:t>
            </a:r>
            <a:r>
              <a:rPr lang="tr-TR" sz="2800" dirty="0" err="1" smtClean="0"/>
              <a:t>to</a:t>
            </a:r>
            <a:r>
              <a:rPr lang="tr-TR" sz="2800" dirty="0" smtClean="0"/>
              <a:t> </a:t>
            </a:r>
            <a:r>
              <a:rPr lang="tr-TR" sz="2800" dirty="0" err="1" smtClean="0"/>
              <a:t>my</a:t>
            </a:r>
            <a:r>
              <a:rPr lang="tr-TR" sz="2800" dirty="0" smtClean="0"/>
              <a:t> hotel </a:t>
            </a:r>
            <a:r>
              <a:rPr lang="tr-TR" sz="2800" dirty="0" err="1" smtClean="0"/>
              <a:t>room</a:t>
            </a:r>
            <a:endParaRPr lang="tr-TR" sz="2800" dirty="0" smtClean="0"/>
          </a:p>
          <a:p>
            <a:r>
              <a:rPr lang="tr-TR" sz="2800" dirty="0" err="1" smtClean="0"/>
              <a:t>Knockin</a:t>
            </a:r>
            <a:r>
              <a:rPr lang="tr-TR" sz="2800" dirty="0" smtClean="0"/>
              <a:t>’ on </a:t>
            </a:r>
            <a:r>
              <a:rPr lang="tr-TR" sz="2800" dirty="0" err="1" smtClean="0"/>
              <a:t>my</a:t>
            </a:r>
            <a:r>
              <a:rPr lang="tr-TR" sz="2800" dirty="0" smtClean="0"/>
              <a:t> </a:t>
            </a:r>
            <a:r>
              <a:rPr lang="tr-TR" sz="2800" dirty="0" err="1" smtClean="0"/>
              <a:t>door</a:t>
            </a:r>
            <a:endParaRPr lang="tr-TR" sz="2800" dirty="0" smtClean="0"/>
          </a:p>
          <a:p>
            <a:r>
              <a:rPr lang="tr-TR" sz="2800" dirty="0" err="1" smtClean="0"/>
              <a:t>You’ve</a:t>
            </a:r>
            <a:r>
              <a:rPr lang="tr-TR" sz="2800" dirty="0" smtClean="0"/>
              <a:t> </a:t>
            </a:r>
            <a:r>
              <a:rPr lang="tr-TR" sz="2800" dirty="0" err="1" smtClean="0"/>
              <a:t>come</a:t>
            </a:r>
            <a:r>
              <a:rPr lang="tr-TR" sz="2800" dirty="0" smtClean="0"/>
              <a:t> </a:t>
            </a:r>
            <a:r>
              <a:rPr lang="tr-TR" sz="2800" dirty="0" err="1" smtClean="0"/>
              <a:t>along</a:t>
            </a:r>
            <a:r>
              <a:rPr lang="tr-TR" sz="2800" dirty="0" smtClean="0"/>
              <a:t> </a:t>
            </a:r>
            <a:r>
              <a:rPr lang="tr-TR" sz="2800" dirty="0" err="1" smtClean="0"/>
              <a:t>into</a:t>
            </a:r>
            <a:r>
              <a:rPr lang="tr-TR" sz="2800" dirty="0" smtClean="0"/>
              <a:t> </a:t>
            </a:r>
            <a:r>
              <a:rPr lang="tr-TR" sz="2800" dirty="0" err="1" smtClean="0"/>
              <a:t>my</a:t>
            </a:r>
            <a:r>
              <a:rPr lang="tr-TR" sz="2800" dirty="0" smtClean="0"/>
              <a:t> </a:t>
            </a:r>
            <a:r>
              <a:rPr lang="tr-TR" sz="2800" dirty="0" err="1" smtClean="0"/>
              <a:t>sore</a:t>
            </a:r>
            <a:endParaRPr lang="tr-TR" sz="2800" dirty="0" smtClean="0"/>
          </a:p>
          <a:p>
            <a:r>
              <a:rPr lang="tr-TR" sz="2800" dirty="0" err="1" smtClean="0"/>
              <a:t>Know</a:t>
            </a:r>
            <a:r>
              <a:rPr lang="tr-TR" sz="2800" dirty="0" smtClean="0"/>
              <a:t> </a:t>
            </a:r>
            <a:r>
              <a:rPr lang="tr-TR" sz="2800" dirty="0" err="1" smtClean="0"/>
              <a:t>that</a:t>
            </a:r>
            <a:r>
              <a:rPr lang="tr-TR" sz="2800" dirty="0" smtClean="0"/>
              <a:t> I’n </a:t>
            </a:r>
            <a:r>
              <a:rPr lang="tr-TR" sz="2800" dirty="0" err="1" smtClean="0"/>
              <a:t>talking</a:t>
            </a:r>
            <a:r>
              <a:rPr lang="tr-TR" sz="2800" dirty="0" smtClean="0"/>
              <a:t> </a:t>
            </a:r>
            <a:r>
              <a:rPr lang="tr-TR" sz="2800" dirty="0" err="1" smtClean="0"/>
              <a:t>about</a:t>
            </a:r>
            <a:r>
              <a:rPr lang="tr-TR" sz="2800" dirty="0" smtClean="0"/>
              <a:t> </a:t>
            </a:r>
            <a:r>
              <a:rPr lang="tr-TR" sz="2800" dirty="0" err="1" smtClean="0"/>
              <a:t>the</a:t>
            </a:r>
            <a:r>
              <a:rPr lang="tr-TR" sz="2800" dirty="0" smtClean="0"/>
              <a:t> </a:t>
            </a:r>
            <a:r>
              <a:rPr lang="tr-TR" sz="2800" dirty="0" err="1" smtClean="0"/>
              <a:t>way</a:t>
            </a:r>
            <a:r>
              <a:rPr lang="tr-TR" sz="2800" dirty="0" smtClean="0"/>
              <a:t> I </a:t>
            </a:r>
            <a:r>
              <a:rPr lang="tr-TR" sz="2800" dirty="0" err="1" smtClean="0"/>
              <a:t>feel</a:t>
            </a:r>
            <a:endParaRPr lang="tr-TR" sz="2800" dirty="0" smtClean="0"/>
          </a:p>
        </p:txBody>
      </p:sp>
      <p:sp>
        <p:nvSpPr>
          <p:cNvPr id="2" name="Metin kutusu 1"/>
          <p:cNvSpPr txBox="1"/>
          <p:nvPr/>
        </p:nvSpPr>
        <p:spPr>
          <a:xfrm>
            <a:off x="2000232" y="500042"/>
            <a:ext cx="5886548" cy="584775"/>
          </a:xfrm>
          <a:prstGeom prst="rect">
            <a:avLst/>
          </a:prstGeom>
          <a:noFill/>
        </p:spPr>
        <p:txBody>
          <a:bodyPr wrap="none" rtlCol="0">
            <a:spAutoFit/>
          </a:bodyPr>
          <a:lstStyle/>
          <a:p>
            <a:r>
              <a:rPr lang="tr-TR" sz="3200" b="1" dirty="0" smtClean="0">
                <a:solidFill>
                  <a:srgbClr val="7030A0"/>
                </a:solidFill>
                <a:latin typeface="+mn-lt"/>
              </a:rPr>
              <a:t>Şarkı Bestele (</a:t>
            </a:r>
            <a:r>
              <a:rPr lang="tr-TR" sz="3200" b="1" dirty="0" err="1" smtClean="0">
                <a:solidFill>
                  <a:srgbClr val="7030A0"/>
                </a:solidFill>
                <a:latin typeface="+mn-lt"/>
              </a:rPr>
              <a:t>Composing</a:t>
            </a:r>
            <a:r>
              <a:rPr lang="tr-TR" sz="3200" b="1" dirty="0" smtClean="0">
                <a:solidFill>
                  <a:srgbClr val="7030A0"/>
                </a:solidFill>
                <a:latin typeface="+mn-lt"/>
              </a:rPr>
              <a:t> a </a:t>
            </a:r>
            <a:r>
              <a:rPr lang="tr-TR" sz="3200" b="1" dirty="0" err="1" smtClean="0">
                <a:solidFill>
                  <a:srgbClr val="7030A0"/>
                </a:solidFill>
                <a:latin typeface="+mn-lt"/>
              </a:rPr>
              <a:t>song</a:t>
            </a:r>
            <a:r>
              <a:rPr lang="tr-TR" sz="3200" b="1" dirty="0" smtClean="0">
                <a:solidFill>
                  <a:srgbClr val="7030A0"/>
                </a:solidFill>
                <a:latin typeface="+mn-lt"/>
              </a:rPr>
              <a:t>) </a:t>
            </a:r>
            <a:endParaRPr lang="tr-TR" sz="3200" b="1" dirty="0">
              <a:solidFill>
                <a:srgbClr val="7030A0"/>
              </a:solidFill>
              <a:latin typeface="+mn-lt"/>
            </a:endParaRPr>
          </a:p>
        </p:txBody>
      </p:sp>
      <p:sp>
        <p:nvSpPr>
          <p:cNvPr id="7" name="6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714348" y="4572009"/>
            <a:ext cx="3214710" cy="2031325"/>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a:t>
            </a:r>
            <a:r>
              <a:rPr lang="tr-TR" dirty="0" smtClean="0">
                <a:solidFill>
                  <a:srgbClr val="FF0000"/>
                </a:solidFill>
              </a:rPr>
              <a:t>Video_için_tıkla</a:t>
            </a:r>
          </a:p>
          <a:p>
            <a:r>
              <a:rPr lang="tr-TR" dirty="0" smtClean="0">
                <a:solidFill>
                  <a:srgbClr val="FF0000"/>
                </a:solidFill>
              </a:rPr>
              <a:t>          _</a:t>
            </a:r>
            <a:r>
              <a:rPr lang="tr-TR" dirty="0" smtClean="0">
                <a:solidFill>
                  <a:srgbClr val="FF0000"/>
                </a:solidFill>
              </a:rPr>
              <a:t>beste</a:t>
            </a:r>
          </a:p>
          <a:p>
            <a:r>
              <a:rPr lang="tr-TR" dirty="0" smtClean="0">
                <a:solidFill>
                  <a:srgbClr val="FF0000"/>
                </a:solidFill>
                <a:hlinkClick r:id="rId3"/>
              </a:rPr>
              <a:t>https://youtu.be/9l99gcwNcYE</a:t>
            </a:r>
            <a:endParaRPr lang="tr-TR" dirty="0" smtClean="0">
              <a:solidFill>
                <a:srgbClr val="FF0000"/>
              </a:solidFill>
            </a:endParaRPr>
          </a:p>
          <a:p>
            <a:endParaRPr lang="tr-TR" dirty="0" smtClean="0">
              <a:solidFill>
                <a:srgbClr val="FF0000"/>
              </a:solidFill>
            </a:endParaRPr>
          </a:p>
          <a:p>
            <a:endParaRPr lang="tr-TR" dirty="0" smtClean="0">
              <a:solidFill>
                <a:srgbClr val="FF0000"/>
              </a:solidFill>
            </a:endParaRPr>
          </a:p>
          <a:p>
            <a:endParaRPr lang="tr-TR" dirty="0">
              <a:solidFill>
                <a:srgbClr val="FF0000"/>
              </a:solidFill>
            </a:endParaRPr>
          </a:p>
        </p:txBody>
      </p:sp>
      <p:sp>
        <p:nvSpPr>
          <p:cNvPr id="8" name="7 Metin kutusu"/>
          <p:cNvSpPr txBox="1"/>
          <p:nvPr/>
        </p:nvSpPr>
        <p:spPr>
          <a:xfrm>
            <a:off x="5072066" y="4500570"/>
            <a:ext cx="3143272" cy="1477328"/>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a:t>
            </a:r>
            <a:r>
              <a:rPr lang="tr-TR" dirty="0" smtClean="0">
                <a:solidFill>
                  <a:srgbClr val="FF0000"/>
                </a:solidFill>
              </a:rPr>
              <a:t>Video_için_tıkla</a:t>
            </a:r>
          </a:p>
          <a:p>
            <a:r>
              <a:rPr lang="tr-TR" dirty="0" smtClean="0">
                <a:solidFill>
                  <a:srgbClr val="FF0000"/>
                </a:solidFill>
              </a:rPr>
              <a:t>        </a:t>
            </a:r>
            <a:r>
              <a:rPr lang="tr-TR" dirty="0" smtClean="0">
                <a:solidFill>
                  <a:srgbClr val="FF0000"/>
                </a:solidFill>
              </a:rPr>
              <a:t>               beste</a:t>
            </a:r>
          </a:p>
          <a:p>
            <a:r>
              <a:rPr lang="tr-TR" dirty="0" smtClean="0">
                <a:solidFill>
                  <a:srgbClr val="FF0000"/>
                </a:solidFill>
                <a:hlinkClick r:id="rId4"/>
              </a:rPr>
              <a:t>https://youtu.be/Gx0Jc9tpR1Q</a:t>
            </a:r>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a:xfrm>
            <a:off x="285720" y="357166"/>
            <a:ext cx="1543032" cy="868346"/>
          </a:xfrm>
        </p:spPr>
        <p:txBody>
          <a:bodyPr/>
          <a:lstStyle/>
          <a:p>
            <a:r>
              <a:rPr lang="tr-TR" sz="4000" b="1" dirty="0" smtClean="0">
                <a:solidFill>
                  <a:srgbClr val="7030A0"/>
                </a:solidFill>
              </a:rPr>
              <a:t>18</a:t>
            </a:r>
          </a:p>
        </p:txBody>
      </p:sp>
      <p:sp>
        <p:nvSpPr>
          <p:cNvPr id="31746" name="İçerik Yer Tutucusu 2"/>
          <p:cNvSpPr>
            <a:spLocks noGrp="1"/>
          </p:cNvSpPr>
          <p:nvPr>
            <p:ph idx="1"/>
          </p:nvPr>
        </p:nvSpPr>
        <p:spPr>
          <a:xfrm>
            <a:off x="428596" y="1714488"/>
            <a:ext cx="8229600" cy="3500462"/>
          </a:xfrm>
        </p:spPr>
        <p:txBody>
          <a:bodyPr>
            <a:normAutofit/>
          </a:bodyPr>
          <a:lstStyle/>
          <a:p>
            <a:r>
              <a:rPr lang="tr-TR" sz="2800" dirty="0" smtClean="0"/>
              <a:t>Fiillerin olduğu bir kutudan öğrenci bir fiil seçer . </a:t>
            </a:r>
          </a:p>
          <a:p>
            <a:r>
              <a:rPr lang="tr-TR" sz="2800" dirty="0" smtClean="0"/>
              <a:t>Konuşmaya başlar .Örneğin Grup bir trende olduğunu varsayar. Konuşma esnasında bu fiilleri kullanır (</a:t>
            </a:r>
            <a:r>
              <a:rPr lang="tr-TR" sz="2800" dirty="0" err="1" smtClean="0"/>
              <a:t>Past</a:t>
            </a:r>
            <a:r>
              <a:rPr lang="tr-TR" sz="2800" dirty="0" smtClean="0"/>
              <a:t> tense ) .</a:t>
            </a:r>
          </a:p>
          <a:p>
            <a:r>
              <a:rPr lang="tr-TR" sz="2800" dirty="0" smtClean="0"/>
              <a:t>O konuşurken diğer öğrenci fiili seçer. Konuşmaya devam eder.</a:t>
            </a:r>
          </a:p>
          <a:p>
            <a:pPr marL="0" indent="0">
              <a:buNone/>
            </a:pPr>
            <a:endParaRPr lang="tr-TR" sz="2800" dirty="0" smtClean="0"/>
          </a:p>
        </p:txBody>
      </p:sp>
      <p:sp>
        <p:nvSpPr>
          <p:cNvPr id="2" name="Metin kutusu 1"/>
          <p:cNvSpPr txBox="1"/>
          <p:nvPr/>
        </p:nvSpPr>
        <p:spPr>
          <a:xfrm>
            <a:off x="1500166" y="428604"/>
            <a:ext cx="7429552" cy="1138773"/>
          </a:xfrm>
          <a:prstGeom prst="rect">
            <a:avLst/>
          </a:prstGeom>
          <a:noFill/>
        </p:spPr>
        <p:txBody>
          <a:bodyPr wrap="square" rtlCol="0">
            <a:spAutoFit/>
          </a:bodyPr>
          <a:lstStyle/>
          <a:p>
            <a:r>
              <a:rPr lang="tr-TR" sz="3200" b="1" dirty="0" smtClean="0">
                <a:solidFill>
                  <a:srgbClr val="7030A0"/>
                </a:solidFill>
                <a:latin typeface="+mn-lt"/>
              </a:rPr>
              <a:t>İNTERAKTİF KONUŞMA </a:t>
            </a:r>
          </a:p>
          <a:p>
            <a:r>
              <a:rPr lang="tr-TR" sz="3200" b="1" dirty="0" smtClean="0">
                <a:solidFill>
                  <a:srgbClr val="7030A0"/>
                </a:solidFill>
                <a:latin typeface="+mn-lt"/>
              </a:rPr>
              <a:t>(COMMUNİCATİON</a:t>
            </a:r>
            <a:r>
              <a:rPr lang="tr-TR" sz="3600" b="1" dirty="0" smtClean="0">
                <a:solidFill>
                  <a:srgbClr val="7030A0"/>
                </a:solidFill>
                <a:latin typeface="+mn-lt"/>
              </a:rPr>
              <a:t> WİTH PEOPLE) </a:t>
            </a:r>
            <a:endParaRPr lang="tr-TR" sz="3200" b="1" dirty="0">
              <a:solidFill>
                <a:srgbClr val="7030A0"/>
              </a:solidFill>
              <a:latin typeface="+mn-lt"/>
            </a:endParaRPr>
          </a:p>
        </p:txBody>
      </p:sp>
      <p:sp>
        <p:nvSpPr>
          <p:cNvPr id="6" name="5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a:xfrm>
            <a:off x="428596" y="357166"/>
            <a:ext cx="2000264" cy="1000124"/>
          </a:xfrm>
        </p:spPr>
        <p:txBody>
          <a:bodyPr/>
          <a:lstStyle/>
          <a:p>
            <a:r>
              <a:rPr lang="tr-TR" sz="3200" b="1" dirty="0" smtClean="0">
                <a:solidFill>
                  <a:srgbClr val="7030A0"/>
                </a:solidFill>
              </a:rPr>
              <a:t>19</a:t>
            </a:r>
          </a:p>
        </p:txBody>
      </p:sp>
      <p:sp>
        <p:nvSpPr>
          <p:cNvPr id="32770" name="İçerik Yer Tutucusu 2"/>
          <p:cNvSpPr>
            <a:spLocks noGrp="1"/>
          </p:cNvSpPr>
          <p:nvPr>
            <p:ph idx="1"/>
          </p:nvPr>
        </p:nvSpPr>
        <p:spPr>
          <a:xfrm>
            <a:off x="285720" y="1357299"/>
            <a:ext cx="8229600" cy="2428892"/>
          </a:xfrm>
        </p:spPr>
        <p:txBody>
          <a:bodyPr>
            <a:normAutofit/>
          </a:bodyPr>
          <a:lstStyle/>
          <a:p>
            <a:r>
              <a:rPr lang="tr-TR" sz="2800" dirty="0" err="1" smtClean="0"/>
              <a:t>Fortune</a:t>
            </a:r>
            <a:r>
              <a:rPr lang="tr-TR" sz="2800" dirty="0" smtClean="0"/>
              <a:t> teller – Bir öğrenci falcı olur . </a:t>
            </a:r>
          </a:p>
          <a:p>
            <a:r>
              <a:rPr lang="tr-TR" sz="2800" dirty="0" smtClean="0"/>
              <a:t>Müşteri bir kart seçer . Falcı onun ileride ne olacağını söyler ve bunun için neler yapması gerektiğini anlatır. ( </a:t>
            </a:r>
            <a:r>
              <a:rPr lang="tr-TR" sz="2800" dirty="0" err="1" smtClean="0"/>
              <a:t>should</a:t>
            </a:r>
            <a:r>
              <a:rPr lang="tr-TR" sz="2800" dirty="0" smtClean="0"/>
              <a:t> )</a:t>
            </a:r>
          </a:p>
        </p:txBody>
      </p:sp>
      <p:sp>
        <p:nvSpPr>
          <p:cNvPr id="2" name="Metin kutusu 1"/>
          <p:cNvSpPr txBox="1"/>
          <p:nvPr/>
        </p:nvSpPr>
        <p:spPr>
          <a:xfrm>
            <a:off x="1928794" y="571480"/>
            <a:ext cx="2520280" cy="584775"/>
          </a:xfrm>
          <a:prstGeom prst="rect">
            <a:avLst/>
          </a:prstGeom>
          <a:noFill/>
        </p:spPr>
        <p:txBody>
          <a:bodyPr wrap="square" rtlCol="0">
            <a:spAutoFit/>
          </a:bodyPr>
          <a:lstStyle/>
          <a:p>
            <a:r>
              <a:rPr lang="tr-TR" sz="3200" b="1" dirty="0" smtClean="0">
                <a:solidFill>
                  <a:srgbClr val="7030A0"/>
                </a:solidFill>
                <a:latin typeface="+mn-lt"/>
              </a:rPr>
              <a:t>Falcı Bacı</a:t>
            </a:r>
            <a:endParaRPr lang="tr-TR" sz="3200" b="1" dirty="0">
              <a:solidFill>
                <a:srgbClr val="7030A0"/>
              </a:solidFill>
              <a:latin typeface="+mn-lt"/>
            </a:endParaRPr>
          </a:p>
        </p:txBody>
      </p:sp>
      <p:sp>
        <p:nvSpPr>
          <p:cNvPr id="5" name="4 Komut Düğmesi: İleri veya Sonraki">
            <a:hlinkClick r:id="" action="ppaction://hlinkshowjump?jump=nextslide" highlightClick="1"/>
          </p:cNvPr>
          <p:cNvSpPr/>
          <p:nvPr/>
        </p:nvSpPr>
        <p:spPr>
          <a:xfrm>
            <a:off x="500034" y="6143644"/>
            <a:ext cx="714380"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00" name="Picture 116"/>
          <p:cNvPicPr>
            <a:picLocks noChangeAspect="1" noChangeArrowheads="1"/>
          </p:cNvPicPr>
          <p:nvPr/>
        </p:nvPicPr>
        <p:blipFill>
          <a:blip r:embed="rId3" cstate="print"/>
          <a:srcRect/>
          <a:stretch>
            <a:fillRect/>
          </a:stretch>
        </p:blipFill>
        <p:spPr bwMode="auto">
          <a:xfrm>
            <a:off x="-742950" y="-3575050"/>
            <a:ext cx="2686050" cy="2686050"/>
          </a:xfrm>
          <a:prstGeom prst="rect">
            <a:avLst/>
          </a:prstGeom>
          <a:noFill/>
        </p:spPr>
      </p:pic>
      <p:pic>
        <p:nvPicPr>
          <p:cNvPr id="67699" name="Picture 115"/>
          <p:cNvPicPr>
            <a:picLocks noChangeAspect="1" noChangeArrowheads="1"/>
          </p:cNvPicPr>
          <p:nvPr/>
        </p:nvPicPr>
        <p:blipFill>
          <a:blip r:embed="rId4" cstate="print"/>
          <a:srcRect l="4550" t="20454" r="18987" b="9091"/>
          <a:stretch>
            <a:fillRect/>
          </a:stretch>
        </p:blipFill>
        <p:spPr bwMode="auto">
          <a:xfrm>
            <a:off x="-742950" y="-3575050"/>
            <a:ext cx="2209800" cy="2628900"/>
          </a:xfrm>
          <a:prstGeom prst="rect">
            <a:avLst/>
          </a:prstGeom>
          <a:noFill/>
        </p:spPr>
      </p:pic>
      <p:pic>
        <p:nvPicPr>
          <p:cNvPr id="67698" name="Picture 114"/>
          <p:cNvPicPr>
            <a:picLocks noChangeAspect="1" noChangeArrowheads="1"/>
          </p:cNvPicPr>
          <p:nvPr/>
        </p:nvPicPr>
        <p:blipFill>
          <a:blip r:embed="rId5" cstate="print"/>
          <a:srcRect l="23633" t="16943" r="9863" b="23199"/>
          <a:stretch>
            <a:fillRect/>
          </a:stretch>
        </p:blipFill>
        <p:spPr bwMode="auto">
          <a:xfrm>
            <a:off x="-742950" y="-3575050"/>
            <a:ext cx="3384550" cy="2178050"/>
          </a:xfrm>
          <a:prstGeom prst="rect">
            <a:avLst/>
          </a:prstGeom>
          <a:noFill/>
        </p:spPr>
      </p:pic>
      <p:pic>
        <p:nvPicPr>
          <p:cNvPr id="67697" name="Picture 113"/>
          <p:cNvPicPr>
            <a:picLocks noChangeAspect="1" noChangeArrowheads="1"/>
          </p:cNvPicPr>
          <p:nvPr/>
        </p:nvPicPr>
        <p:blipFill>
          <a:blip r:embed="rId6" cstate="print"/>
          <a:srcRect l="5655" t="10001" b="6667"/>
          <a:stretch>
            <a:fillRect/>
          </a:stretch>
        </p:blipFill>
        <p:spPr bwMode="auto">
          <a:xfrm>
            <a:off x="-742950" y="-3575050"/>
            <a:ext cx="2028825" cy="2390775"/>
          </a:xfrm>
          <a:prstGeom prst="rect">
            <a:avLst/>
          </a:prstGeom>
          <a:noFill/>
        </p:spPr>
      </p:pic>
      <p:pic>
        <p:nvPicPr>
          <p:cNvPr id="67696" name="Picture 112"/>
          <p:cNvPicPr>
            <a:picLocks noChangeAspect="1" noChangeArrowheads="1"/>
          </p:cNvPicPr>
          <p:nvPr/>
        </p:nvPicPr>
        <p:blipFill>
          <a:blip r:embed="rId7" cstate="print"/>
          <a:srcRect/>
          <a:stretch>
            <a:fillRect/>
          </a:stretch>
        </p:blipFill>
        <p:spPr bwMode="auto">
          <a:xfrm>
            <a:off x="-742950" y="-3575050"/>
            <a:ext cx="2105025" cy="2790825"/>
          </a:xfrm>
          <a:prstGeom prst="rect">
            <a:avLst/>
          </a:prstGeom>
          <a:noFill/>
        </p:spPr>
      </p:pic>
      <p:pic>
        <p:nvPicPr>
          <p:cNvPr id="67695" name="Picture 111"/>
          <p:cNvPicPr>
            <a:picLocks noChangeAspect="1" noChangeArrowheads="1"/>
          </p:cNvPicPr>
          <p:nvPr/>
        </p:nvPicPr>
        <p:blipFill>
          <a:blip r:embed="rId8" cstate="print"/>
          <a:srcRect l="20738" t="4520" r="13684" b="5084"/>
          <a:stretch>
            <a:fillRect/>
          </a:stretch>
        </p:blipFill>
        <p:spPr bwMode="auto">
          <a:xfrm>
            <a:off x="-742950" y="-3575050"/>
            <a:ext cx="2695575" cy="2609850"/>
          </a:xfrm>
          <a:prstGeom prst="rect">
            <a:avLst/>
          </a:prstGeom>
          <a:noFill/>
        </p:spPr>
      </p:pic>
      <p:pic>
        <p:nvPicPr>
          <p:cNvPr id="67694" name="Picture 110"/>
          <p:cNvPicPr>
            <a:picLocks noChangeAspect="1" noChangeArrowheads="1"/>
          </p:cNvPicPr>
          <p:nvPr/>
        </p:nvPicPr>
        <p:blipFill>
          <a:blip r:embed="rId9" cstate="print"/>
          <a:srcRect/>
          <a:stretch>
            <a:fillRect/>
          </a:stretch>
        </p:blipFill>
        <p:spPr bwMode="auto">
          <a:xfrm>
            <a:off x="-742950" y="-3575050"/>
            <a:ext cx="2438400" cy="2514600"/>
          </a:xfrm>
          <a:prstGeom prst="rect">
            <a:avLst/>
          </a:prstGeom>
          <a:noFill/>
        </p:spPr>
      </p:pic>
      <p:pic>
        <p:nvPicPr>
          <p:cNvPr id="67693" name="Picture 109"/>
          <p:cNvPicPr>
            <a:picLocks noChangeAspect="1" noChangeArrowheads="1"/>
          </p:cNvPicPr>
          <p:nvPr/>
        </p:nvPicPr>
        <p:blipFill>
          <a:blip r:embed="rId10" cstate="print"/>
          <a:srcRect/>
          <a:stretch>
            <a:fillRect/>
          </a:stretch>
        </p:blipFill>
        <p:spPr bwMode="auto">
          <a:xfrm>
            <a:off x="-742950" y="-3575050"/>
            <a:ext cx="1895475" cy="2676525"/>
          </a:xfrm>
          <a:prstGeom prst="rect">
            <a:avLst/>
          </a:prstGeom>
          <a:noFill/>
        </p:spPr>
      </p:pic>
      <p:pic>
        <p:nvPicPr>
          <p:cNvPr id="67692" name="Picture 108"/>
          <p:cNvPicPr>
            <a:picLocks noChangeAspect="1" noChangeArrowheads="1"/>
          </p:cNvPicPr>
          <p:nvPr/>
        </p:nvPicPr>
        <p:blipFill>
          <a:blip r:embed="rId11" cstate="print"/>
          <a:srcRect/>
          <a:stretch>
            <a:fillRect/>
          </a:stretch>
        </p:blipFill>
        <p:spPr bwMode="auto">
          <a:xfrm>
            <a:off x="-742950" y="-3575050"/>
            <a:ext cx="2762250" cy="2695575"/>
          </a:xfrm>
          <a:prstGeom prst="rect">
            <a:avLst/>
          </a:prstGeom>
          <a:noFill/>
        </p:spPr>
      </p:pic>
      <p:graphicFrame>
        <p:nvGraphicFramePr>
          <p:cNvPr id="67691" name="Object 107"/>
          <p:cNvGraphicFramePr>
            <a:graphicFrameLocks noChangeAspect="1"/>
          </p:cNvGraphicFramePr>
          <p:nvPr/>
        </p:nvGraphicFramePr>
        <p:xfrm>
          <a:off x="-742950" y="-3575050"/>
          <a:ext cx="2162175" cy="2400300"/>
        </p:xfrm>
        <a:graphic>
          <a:graphicData uri="http://schemas.openxmlformats.org/presentationml/2006/ole">
            <p:oleObj spid="_x0000_s30722" name="Bit Eşlem Resmi" r:id="rId12" imgW="3258005" imgH="3610479" progId="PBrush">
              <p:embed/>
            </p:oleObj>
          </a:graphicData>
        </a:graphic>
      </p:graphicFrame>
      <p:pic>
        <p:nvPicPr>
          <p:cNvPr id="67690" name="Picture 106"/>
          <p:cNvPicPr>
            <a:picLocks noChangeAspect="1" noChangeArrowheads="1"/>
          </p:cNvPicPr>
          <p:nvPr/>
        </p:nvPicPr>
        <p:blipFill>
          <a:blip r:embed="rId13" cstate="print"/>
          <a:srcRect/>
          <a:stretch>
            <a:fillRect/>
          </a:stretch>
        </p:blipFill>
        <p:spPr bwMode="auto">
          <a:xfrm>
            <a:off x="-742950" y="-3575050"/>
            <a:ext cx="2343150" cy="2562225"/>
          </a:xfrm>
          <a:prstGeom prst="rect">
            <a:avLst/>
          </a:prstGeom>
          <a:noFill/>
        </p:spPr>
      </p:pic>
      <p:pic>
        <p:nvPicPr>
          <p:cNvPr id="67689" name="Picture 105"/>
          <p:cNvPicPr>
            <a:picLocks noChangeAspect="1" noChangeArrowheads="1"/>
          </p:cNvPicPr>
          <p:nvPr/>
        </p:nvPicPr>
        <p:blipFill>
          <a:blip r:embed="rId14" cstate="print"/>
          <a:srcRect/>
          <a:stretch>
            <a:fillRect/>
          </a:stretch>
        </p:blipFill>
        <p:spPr bwMode="auto">
          <a:xfrm>
            <a:off x="-742950" y="-3575050"/>
            <a:ext cx="1809750" cy="2562225"/>
          </a:xfrm>
          <a:prstGeom prst="rect">
            <a:avLst/>
          </a:prstGeom>
          <a:noFill/>
        </p:spPr>
      </p:pic>
      <p:sp>
        <p:nvSpPr>
          <p:cNvPr id="67701" name="Rectangle 117"/>
          <p:cNvSpPr>
            <a:spLocks noChangeArrowheads="1"/>
          </p:cNvSpPr>
          <p:nvPr/>
        </p:nvSpPr>
        <p:spPr bwMode="auto">
          <a:xfrm>
            <a:off x="-742950" y="-3575050"/>
            <a:ext cx="3314700" cy="0"/>
          </a:xfrm>
          <a:prstGeom prst="rect">
            <a:avLst/>
          </a:prstGeom>
          <a:noFill/>
          <a:ln w="9525">
            <a:noFill/>
            <a:miter lim="800000"/>
            <a:headEnd/>
            <a:tailEnd/>
          </a:ln>
          <a:effectLst/>
        </p:spPr>
        <p:txBody>
          <a:bodyPr wrap="none">
            <a:spAutoFit/>
          </a:bodyPr>
          <a:lstStyle/>
          <a:p>
            <a:endParaRPr lang="tr-TR"/>
          </a:p>
        </p:txBody>
      </p:sp>
      <p:sp>
        <p:nvSpPr>
          <p:cNvPr id="67703" name="Rectangle 119"/>
          <p:cNvSpPr>
            <a:spLocks noChangeArrowheads="1"/>
          </p:cNvSpPr>
          <p:nvPr/>
        </p:nvSpPr>
        <p:spPr bwMode="auto">
          <a:xfrm>
            <a:off x="-742950" y="-3575050"/>
            <a:ext cx="34290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sp>
        <p:nvSpPr>
          <p:cNvPr id="67705" name="Rectangle 121"/>
          <p:cNvSpPr>
            <a:spLocks noChangeArrowheads="1"/>
          </p:cNvSpPr>
          <p:nvPr/>
        </p:nvSpPr>
        <p:spPr bwMode="auto">
          <a:xfrm>
            <a:off x="-742950" y="-3575050"/>
            <a:ext cx="38862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sp>
        <p:nvSpPr>
          <p:cNvPr id="67707" name="Rectangle 123"/>
          <p:cNvSpPr>
            <a:spLocks noChangeArrowheads="1"/>
          </p:cNvSpPr>
          <p:nvPr/>
        </p:nvSpPr>
        <p:spPr bwMode="auto">
          <a:xfrm>
            <a:off x="-742950" y="-3575050"/>
            <a:ext cx="33147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sp>
        <p:nvSpPr>
          <p:cNvPr id="67709" name="Rectangle 125"/>
          <p:cNvSpPr>
            <a:spLocks noChangeArrowheads="1"/>
          </p:cNvSpPr>
          <p:nvPr/>
        </p:nvSpPr>
        <p:spPr bwMode="auto">
          <a:xfrm>
            <a:off x="-742950" y="-3575050"/>
            <a:ext cx="34290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tr-TR" sz="1000">
              <a:latin typeface="Times New Roman" pitchFamily="18" charset="0"/>
              <a:cs typeface="Times New Roman" pitchFamily="18" charset="0"/>
            </a:endParaRPr>
          </a:p>
          <a:p>
            <a:pPr eaLnBrk="0" hangingPunct="0"/>
            <a:r>
              <a:rPr lang="es-ES_tradnl" sz="1200">
                <a:latin typeface="Times New Roman" pitchFamily="18" charset="0"/>
                <a:cs typeface="Times New Roman" pitchFamily="18" charset="0"/>
              </a:rPr>
              <a:t>                 </a:t>
            </a:r>
            <a:endParaRPr lang="es-ES_tradnl">
              <a:latin typeface="Calibri" pitchFamily="34" charset="0"/>
            </a:endParaRPr>
          </a:p>
        </p:txBody>
      </p:sp>
      <p:sp>
        <p:nvSpPr>
          <p:cNvPr id="67711" name="Rectangle 127"/>
          <p:cNvSpPr>
            <a:spLocks noChangeArrowheads="1"/>
          </p:cNvSpPr>
          <p:nvPr/>
        </p:nvSpPr>
        <p:spPr bwMode="auto">
          <a:xfrm>
            <a:off x="-742950" y="-3575050"/>
            <a:ext cx="38862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tr-TR" sz="1000">
              <a:latin typeface="Times New Roman" pitchFamily="18" charset="0"/>
              <a:cs typeface="Times New Roman" pitchFamily="18" charset="0"/>
            </a:endParaRPr>
          </a:p>
          <a:p>
            <a:pPr eaLnBrk="0" hangingPunct="0"/>
            <a:r>
              <a:rPr lang="es-ES_tradnl" sz="1200">
                <a:latin typeface="Times New Roman" pitchFamily="18" charset="0"/>
                <a:cs typeface="Times New Roman" pitchFamily="18" charset="0"/>
              </a:rPr>
              <a:t>              </a:t>
            </a:r>
            <a:endParaRPr lang="es-ES_tradnl">
              <a:latin typeface="Calibri" pitchFamily="34" charset="0"/>
            </a:endParaRPr>
          </a:p>
        </p:txBody>
      </p:sp>
      <p:sp>
        <p:nvSpPr>
          <p:cNvPr id="67713" name="Rectangle 129"/>
          <p:cNvSpPr>
            <a:spLocks noChangeArrowheads="1"/>
          </p:cNvSpPr>
          <p:nvPr/>
        </p:nvSpPr>
        <p:spPr bwMode="auto">
          <a:xfrm>
            <a:off x="-742950" y="-3575050"/>
            <a:ext cx="33147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tr-TR" sz="1000">
              <a:latin typeface="Times New Roman" pitchFamily="18" charset="0"/>
              <a:cs typeface="Times New Roman" pitchFamily="18" charset="0"/>
            </a:endParaRPr>
          </a:p>
          <a:p>
            <a:pPr eaLnBrk="0" hangingPunct="0"/>
            <a:r>
              <a:rPr lang="es-ES_tradnl" sz="1200">
                <a:latin typeface="Times New Roman" pitchFamily="18" charset="0"/>
                <a:cs typeface="Times New Roman" pitchFamily="18" charset="0"/>
              </a:rPr>
              <a:t>    </a:t>
            </a:r>
            <a:endParaRPr lang="es-ES_tradnl">
              <a:latin typeface="Calibri" pitchFamily="34" charset="0"/>
            </a:endParaRPr>
          </a:p>
        </p:txBody>
      </p:sp>
      <p:sp>
        <p:nvSpPr>
          <p:cNvPr id="67715" name="Rectangle 131"/>
          <p:cNvSpPr>
            <a:spLocks noChangeArrowheads="1"/>
          </p:cNvSpPr>
          <p:nvPr/>
        </p:nvSpPr>
        <p:spPr bwMode="auto">
          <a:xfrm>
            <a:off x="-742950" y="-3575050"/>
            <a:ext cx="34290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sp>
        <p:nvSpPr>
          <p:cNvPr id="67717" name="Rectangle 133"/>
          <p:cNvSpPr>
            <a:spLocks noChangeArrowheads="1"/>
          </p:cNvSpPr>
          <p:nvPr/>
        </p:nvSpPr>
        <p:spPr bwMode="auto">
          <a:xfrm>
            <a:off x="-742950" y="-3575050"/>
            <a:ext cx="38862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tr-TR" sz="1000">
              <a:latin typeface="Times New Roman" pitchFamily="18" charset="0"/>
              <a:cs typeface="Times New Roman" pitchFamily="18" charset="0"/>
            </a:endParaRPr>
          </a:p>
          <a:p>
            <a:pPr eaLnBrk="0" hangingPunct="0"/>
            <a:r>
              <a:rPr lang="es-ES_tradnl" sz="1200">
                <a:latin typeface="Times New Roman" pitchFamily="18" charset="0"/>
                <a:cs typeface="Times New Roman" pitchFamily="18" charset="0"/>
              </a:rPr>
              <a:t>        </a:t>
            </a:r>
            <a:endParaRPr lang="es-ES_tradnl">
              <a:latin typeface="Calibri" pitchFamily="34" charset="0"/>
            </a:endParaRPr>
          </a:p>
        </p:txBody>
      </p:sp>
      <p:sp>
        <p:nvSpPr>
          <p:cNvPr id="67719" name="Rectangle 135"/>
          <p:cNvSpPr>
            <a:spLocks noChangeArrowheads="1"/>
          </p:cNvSpPr>
          <p:nvPr/>
        </p:nvSpPr>
        <p:spPr bwMode="auto">
          <a:xfrm>
            <a:off x="-742950" y="-3575050"/>
            <a:ext cx="33147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tr-TR" sz="1000">
              <a:latin typeface="Times New Roman" pitchFamily="18" charset="0"/>
              <a:cs typeface="Times New Roman" pitchFamily="18" charset="0"/>
            </a:endParaRPr>
          </a:p>
          <a:p>
            <a:pPr eaLnBrk="0" hangingPunct="0"/>
            <a:r>
              <a:rPr lang="es-ES_tradnl" sz="1200">
                <a:latin typeface="Times New Roman" pitchFamily="18" charset="0"/>
                <a:cs typeface="Times New Roman" pitchFamily="18" charset="0"/>
              </a:rPr>
              <a:t>                 </a:t>
            </a:r>
            <a:endParaRPr lang="es-ES_tradnl">
              <a:latin typeface="Calibri" pitchFamily="34" charset="0"/>
            </a:endParaRPr>
          </a:p>
        </p:txBody>
      </p:sp>
      <p:sp>
        <p:nvSpPr>
          <p:cNvPr id="67721" name="Rectangle 137"/>
          <p:cNvSpPr>
            <a:spLocks noChangeArrowheads="1"/>
          </p:cNvSpPr>
          <p:nvPr/>
        </p:nvSpPr>
        <p:spPr bwMode="auto">
          <a:xfrm>
            <a:off x="-742950" y="-3575050"/>
            <a:ext cx="34290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sp>
        <p:nvSpPr>
          <p:cNvPr id="67723" name="Rectangle 139"/>
          <p:cNvSpPr>
            <a:spLocks noChangeArrowheads="1"/>
          </p:cNvSpPr>
          <p:nvPr/>
        </p:nvSpPr>
        <p:spPr bwMode="auto">
          <a:xfrm>
            <a:off x="-742950" y="-3575050"/>
            <a:ext cx="3886200" cy="0"/>
          </a:xfrm>
          <a:prstGeom prst="rect">
            <a:avLst/>
          </a:prstGeom>
          <a:noFill/>
          <a:ln w="9525">
            <a:noFill/>
            <a:miter lim="800000"/>
            <a:headEnd/>
            <a:tailEnd/>
          </a:ln>
          <a:effectLst/>
        </p:spPr>
        <p:txBody>
          <a:bodyPr wrap="none">
            <a:spAutoFit/>
          </a:bodyPr>
          <a:lstStyle/>
          <a:p>
            <a:r>
              <a:rPr lang="es-ES_tradnl" sz="1200">
                <a:latin typeface="Times New Roman" pitchFamily="18" charset="0"/>
                <a:cs typeface="Times New Roman" pitchFamily="18" charset="0"/>
              </a:rPr>
              <a:t>                      </a:t>
            </a:r>
            <a:endParaRPr lang="es-ES_tradnl">
              <a:latin typeface="Calibri" pitchFamily="34" charset="0"/>
            </a:endParaRPr>
          </a:p>
        </p:txBody>
      </p:sp>
      <p:pic>
        <p:nvPicPr>
          <p:cNvPr id="67796" name="Picture 212" descr="Yeni Resim (4)"/>
          <p:cNvPicPr>
            <a:picLocks noChangeAspect="1" noChangeArrowheads="1"/>
          </p:cNvPicPr>
          <p:nvPr/>
        </p:nvPicPr>
        <p:blipFill>
          <a:blip r:embed="rId15" cstate="print"/>
          <a:srcRect/>
          <a:stretch>
            <a:fillRect/>
          </a:stretch>
        </p:blipFill>
        <p:spPr bwMode="auto">
          <a:xfrm>
            <a:off x="179388" y="476250"/>
            <a:ext cx="4392612" cy="3810000"/>
          </a:xfrm>
          <a:prstGeom prst="rect">
            <a:avLst/>
          </a:prstGeom>
          <a:noFill/>
        </p:spPr>
      </p:pic>
      <p:pic>
        <p:nvPicPr>
          <p:cNvPr id="67797" name="Picture 213" descr="Yeni Resim (5)"/>
          <p:cNvPicPr>
            <a:picLocks noChangeAspect="1" noChangeArrowheads="1"/>
          </p:cNvPicPr>
          <p:nvPr/>
        </p:nvPicPr>
        <p:blipFill>
          <a:blip r:embed="rId16" cstate="print"/>
          <a:srcRect/>
          <a:stretch>
            <a:fillRect/>
          </a:stretch>
        </p:blipFill>
        <p:spPr bwMode="auto">
          <a:xfrm>
            <a:off x="4716463" y="549275"/>
            <a:ext cx="4140200" cy="3829050"/>
          </a:xfrm>
          <a:prstGeom prst="rect">
            <a:avLst/>
          </a:prstGeom>
          <a:noFill/>
        </p:spPr>
      </p:pic>
      <p:pic>
        <p:nvPicPr>
          <p:cNvPr id="67798" name="Picture 214" descr="Yeni Resim (6)"/>
          <p:cNvPicPr>
            <a:picLocks noChangeAspect="1" noChangeArrowheads="1"/>
          </p:cNvPicPr>
          <p:nvPr/>
        </p:nvPicPr>
        <p:blipFill>
          <a:blip r:embed="rId17" cstate="print"/>
          <a:srcRect/>
          <a:stretch>
            <a:fillRect/>
          </a:stretch>
        </p:blipFill>
        <p:spPr bwMode="auto">
          <a:xfrm>
            <a:off x="4716463" y="3141663"/>
            <a:ext cx="4233862" cy="3157537"/>
          </a:xfrm>
          <a:prstGeom prst="rect">
            <a:avLst/>
          </a:prstGeom>
          <a:noFill/>
        </p:spPr>
      </p:pic>
      <p:sp>
        <p:nvSpPr>
          <p:cNvPr id="29" name="28 Komut Düğmesi: Giriş">
            <a:hlinkClick r:id="rId18"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Komut Düğmesi: Geri veya Önceki">
            <a:hlinkClick r:id="" action="ppaction://hlinkshowjump?jump=previousslide" highlightClick="1"/>
          </p:cNvPr>
          <p:cNvSpPr/>
          <p:nvPr/>
        </p:nvSpPr>
        <p:spPr>
          <a:xfrm>
            <a:off x="7358082" y="6215082"/>
            <a:ext cx="78581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457200" y="274638"/>
            <a:ext cx="1328718" cy="1143000"/>
          </a:xfrm>
        </p:spPr>
        <p:txBody>
          <a:bodyPr/>
          <a:lstStyle/>
          <a:p>
            <a:r>
              <a:rPr lang="tr-TR" b="1" dirty="0" smtClean="0">
                <a:solidFill>
                  <a:srgbClr val="7030A0"/>
                </a:solidFill>
              </a:rPr>
              <a:t>20</a:t>
            </a:r>
          </a:p>
        </p:txBody>
      </p:sp>
      <p:sp>
        <p:nvSpPr>
          <p:cNvPr id="33794" name="İçerik Yer Tutucusu 2"/>
          <p:cNvSpPr>
            <a:spLocks noGrp="1"/>
          </p:cNvSpPr>
          <p:nvPr>
            <p:ph idx="1"/>
          </p:nvPr>
        </p:nvSpPr>
        <p:spPr>
          <a:xfrm>
            <a:off x="500034" y="1857364"/>
            <a:ext cx="8229600" cy="2357454"/>
          </a:xfrm>
        </p:spPr>
        <p:txBody>
          <a:bodyPr>
            <a:normAutofit/>
          </a:bodyPr>
          <a:lstStyle/>
          <a:p>
            <a:r>
              <a:rPr lang="tr-TR" sz="2800" dirty="0" smtClean="0"/>
              <a:t>Slaytlar hazırlanır. </a:t>
            </a:r>
          </a:p>
          <a:p>
            <a:r>
              <a:rPr lang="tr-TR" sz="2800" dirty="0" smtClean="0"/>
              <a:t>Slaytlar tatil, hobi , aile, sebzeler, tatlılar vs olabilir. </a:t>
            </a:r>
          </a:p>
          <a:p>
            <a:r>
              <a:rPr lang="tr-TR" sz="2800" dirty="0" smtClean="0"/>
              <a:t>Denk gelen slayt ile ilgili belli bir süre hiç susmadan konuşmaları istenir .</a:t>
            </a:r>
          </a:p>
        </p:txBody>
      </p:sp>
      <p:sp>
        <p:nvSpPr>
          <p:cNvPr id="3" name="Metin kutusu 2"/>
          <p:cNvSpPr txBox="1"/>
          <p:nvPr/>
        </p:nvSpPr>
        <p:spPr>
          <a:xfrm>
            <a:off x="1500166" y="500042"/>
            <a:ext cx="7000924" cy="1077218"/>
          </a:xfrm>
          <a:prstGeom prst="rect">
            <a:avLst/>
          </a:prstGeom>
          <a:noFill/>
        </p:spPr>
        <p:txBody>
          <a:bodyPr wrap="square" rtlCol="0">
            <a:spAutoFit/>
          </a:bodyPr>
          <a:lstStyle/>
          <a:p>
            <a:r>
              <a:rPr lang="tr-TR" sz="3200" b="1" dirty="0" smtClean="0">
                <a:solidFill>
                  <a:srgbClr val="7030A0"/>
                </a:solidFill>
                <a:latin typeface="+mn-lt"/>
              </a:rPr>
              <a:t>SÜRELİ ANLATIM </a:t>
            </a:r>
          </a:p>
          <a:p>
            <a:r>
              <a:rPr lang="tr-TR" sz="3200" b="1" dirty="0" smtClean="0">
                <a:solidFill>
                  <a:srgbClr val="7030A0"/>
                </a:solidFill>
                <a:latin typeface="+mn-lt"/>
              </a:rPr>
              <a:t>(TALKİNG FOR A MİNUTE) </a:t>
            </a:r>
            <a:endParaRPr lang="tr-TR" sz="3200" b="1" dirty="0">
              <a:solidFill>
                <a:srgbClr val="7030A0"/>
              </a:solidFill>
              <a:latin typeface="+mn-lt"/>
            </a:endParaRPr>
          </a:p>
        </p:txBody>
      </p:sp>
      <p:sp>
        <p:nvSpPr>
          <p:cNvPr id="7" name="6 Komut Düğmesi: İleri veya Sonraki">
            <a:hlinkClick r:id="" action="ppaction://hlinkshowjump?jump=nextslide" highlightClick="1"/>
          </p:cNvPr>
          <p:cNvSpPr/>
          <p:nvPr/>
        </p:nvSpPr>
        <p:spPr>
          <a:xfrm>
            <a:off x="500034" y="5929330"/>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2857488" y="4071942"/>
            <a:ext cx="3214710" cy="1477328"/>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a:t>
            </a:r>
            <a:r>
              <a:rPr lang="tr-TR" dirty="0" smtClean="0">
                <a:solidFill>
                  <a:srgbClr val="FF0000"/>
                </a:solidFill>
              </a:rPr>
              <a:t>Video_için_tıkla</a:t>
            </a:r>
          </a:p>
          <a:p>
            <a:r>
              <a:rPr lang="tr-TR" dirty="0" smtClean="0">
                <a:solidFill>
                  <a:srgbClr val="FF0000"/>
                </a:solidFill>
              </a:rPr>
              <a:t>      </a:t>
            </a:r>
            <a:r>
              <a:rPr lang="tr-TR" dirty="0" smtClean="0">
                <a:solidFill>
                  <a:srgbClr val="FF0000"/>
                </a:solidFill>
              </a:rPr>
              <a:t>            </a:t>
            </a:r>
            <a:r>
              <a:rPr lang="tr-TR" dirty="0" err="1" smtClean="0">
                <a:solidFill>
                  <a:srgbClr val="FF0000"/>
                </a:solidFill>
              </a:rPr>
              <a:t>sürelianlatım</a:t>
            </a:r>
            <a:endParaRPr lang="tr-TR" dirty="0" smtClean="0">
              <a:solidFill>
                <a:srgbClr val="FF0000"/>
              </a:solidFill>
            </a:endParaRPr>
          </a:p>
          <a:p>
            <a:r>
              <a:rPr lang="tr-TR" dirty="0" smtClean="0">
                <a:solidFill>
                  <a:srgbClr val="FF0000"/>
                </a:solidFill>
                <a:hlinkClick r:id="rId2"/>
              </a:rPr>
              <a:t> https</a:t>
            </a:r>
            <a:r>
              <a:rPr lang="tr-TR" dirty="0" smtClean="0">
                <a:solidFill>
                  <a:srgbClr val="FF0000"/>
                </a:solidFill>
                <a:hlinkClick r:id="rId2"/>
              </a:rPr>
              <a:t>://youtu.be/EUWbNX_7jSI</a:t>
            </a:r>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Yeni Resim (7)"/>
          <p:cNvPicPr>
            <a:picLocks noChangeAspect="1" noChangeArrowheads="1"/>
          </p:cNvPicPr>
          <p:nvPr/>
        </p:nvPicPr>
        <p:blipFill>
          <a:blip r:embed="rId2" cstate="print"/>
          <a:srcRect/>
          <a:stretch>
            <a:fillRect/>
          </a:stretch>
        </p:blipFill>
        <p:spPr bwMode="auto">
          <a:xfrm>
            <a:off x="623888" y="509588"/>
            <a:ext cx="7894637" cy="5838825"/>
          </a:xfrm>
          <a:prstGeom prst="rect">
            <a:avLst/>
          </a:prstGeom>
          <a:noFill/>
        </p:spPr>
      </p:pic>
      <p:sp>
        <p:nvSpPr>
          <p:cNvPr id="3" name="2 Komut Düğmesi: Giriş">
            <a:hlinkClick r:id="rId3"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Komut Düğmesi: Geri veya Önceki">
            <a:hlinkClick r:id="" action="ppaction://hlinkshowjump?jump=previousslide" highlightClick="1"/>
          </p:cNvPr>
          <p:cNvSpPr/>
          <p:nvPr/>
        </p:nvSpPr>
        <p:spPr>
          <a:xfrm>
            <a:off x="7143768" y="6215082"/>
            <a:ext cx="928694" cy="5000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1000100" y="357166"/>
            <a:ext cx="1143008" cy="648370"/>
          </a:xfrm>
        </p:spPr>
        <p:txBody>
          <a:bodyPr/>
          <a:lstStyle/>
          <a:p>
            <a:r>
              <a:rPr lang="tr-TR" sz="3200" b="1" dirty="0" smtClean="0">
                <a:solidFill>
                  <a:srgbClr val="7030A0"/>
                </a:solidFill>
              </a:rPr>
              <a:t>1</a:t>
            </a:r>
          </a:p>
        </p:txBody>
      </p:sp>
      <p:sp>
        <p:nvSpPr>
          <p:cNvPr id="14338" name="İçerik Yer Tutucusu 2"/>
          <p:cNvSpPr>
            <a:spLocks noGrp="1"/>
          </p:cNvSpPr>
          <p:nvPr>
            <p:ph idx="1"/>
          </p:nvPr>
        </p:nvSpPr>
        <p:spPr>
          <a:xfrm>
            <a:off x="642910" y="1214422"/>
            <a:ext cx="8229600" cy="504056"/>
          </a:xfrm>
        </p:spPr>
        <p:txBody>
          <a:bodyPr>
            <a:normAutofit lnSpcReduction="10000"/>
          </a:bodyPr>
          <a:lstStyle/>
          <a:p>
            <a:pPr>
              <a:buFont typeface="Arial" panose="020B0604020202020204" pitchFamily="34" charset="0"/>
              <a:buChar char="•"/>
            </a:pPr>
            <a:r>
              <a:rPr lang="tr-TR" sz="2800" b="1" dirty="0" smtClean="0">
                <a:solidFill>
                  <a:srgbClr val="7030A0"/>
                </a:solidFill>
              </a:rPr>
              <a:t>Okuma Öncesi</a:t>
            </a:r>
          </a:p>
        </p:txBody>
      </p:sp>
      <p:sp>
        <p:nvSpPr>
          <p:cNvPr id="7" name="6 Komut Düğmesi: Giriş">
            <a:hlinkClick r:id="rId2" action="ppaction://hlinksldjump" highlightClick="1"/>
          </p:cNvPr>
          <p:cNvSpPr/>
          <p:nvPr/>
        </p:nvSpPr>
        <p:spPr>
          <a:xfrm>
            <a:off x="3857620" y="6072206"/>
            <a:ext cx="92869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1928794" y="428604"/>
            <a:ext cx="3786214" cy="584775"/>
          </a:xfrm>
          <a:prstGeom prst="rect">
            <a:avLst/>
          </a:prstGeom>
          <a:noFill/>
        </p:spPr>
        <p:txBody>
          <a:bodyPr wrap="square" rtlCol="0">
            <a:spAutoFit/>
          </a:bodyPr>
          <a:lstStyle/>
          <a:p>
            <a:r>
              <a:rPr lang="tr-TR" sz="3200" b="1" dirty="0" smtClean="0">
                <a:solidFill>
                  <a:srgbClr val="7030A0"/>
                </a:solidFill>
              </a:rPr>
              <a:t>METİN OKUMA</a:t>
            </a:r>
            <a:endParaRPr lang="tr-TR" sz="3200" b="1" dirty="0">
              <a:solidFill>
                <a:srgbClr val="7030A0"/>
              </a:solidFill>
            </a:endParaRPr>
          </a:p>
        </p:txBody>
      </p:sp>
      <p:sp>
        <p:nvSpPr>
          <p:cNvPr id="9" name="İçerik Yer Tutucusu 2"/>
          <p:cNvSpPr txBox="1">
            <a:spLocks/>
          </p:cNvSpPr>
          <p:nvPr/>
        </p:nvSpPr>
        <p:spPr bwMode="auto">
          <a:xfrm>
            <a:off x="638061" y="2254859"/>
            <a:ext cx="8229600" cy="814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Okuma Aşaması</a:t>
            </a:r>
          </a:p>
        </p:txBody>
      </p:sp>
      <p:sp>
        <p:nvSpPr>
          <p:cNvPr id="3" name="Metin kutusu 2"/>
          <p:cNvSpPr txBox="1"/>
          <p:nvPr/>
        </p:nvSpPr>
        <p:spPr>
          <a:xfrm>
            <a:off x="863978" y="1810305"/>
            <a:ext cx="7453835" cy="461665"/>
          </a:xfrm>
          <a:prstGeom prst="rect">
            <a:avLst/>
          </a:prstGeom>
          <a:noFill/>
        </p:spPr>
        <p:txBody>
          <a:bodyPr wrap="none" rtlCol="0">
            <a:spAutoFit/>
          </a:bodyPr>
          <a:lstStyle/>
          <a:p>
            <a:r>
              <a:rPr lang="tr-TR" sz="2400" dirty="0" smtClean="0">
                <a:solidFill>
                  <a:srgbClr val="002060"/>
                </a:solidFill>
              </a:rPr>
              <a:t>Metin ile ilgili verilen cümlelerin doğruluğunun tartışılması</a:t>
            </a:r>
            <a:endParaRPr lang="tr-TR" sz="2400" dirty="0">
              <a:solidFill>
                <a:srgbClr val="002060"/>
              </a:solidFill>
            </a:endParaRPr>
          </a:p>
        </p:txBody>
      </p:sp>
      <p:sp>
        <p:nvSpPr>
          <p:cNvPr id="11" name="Metin kutusu 10"/>
          <p:cNvSpPr txBox="1"/>
          <p:nvPr/>
        </p:nvSpPr>
        <p:spPr>
          <a:xfrm>
            <a:off x="857224" y="2786058"/>
            <a:ext cx="6509539" cy="461665"/>
          </a:xfrm>
          <a:prstGeom prst="rect">
            <a:avLst/>
          </a:prstGeom>
          <a:noFill/>
        </p:spPr>
        <p:txBody>
          <a:bodyPr wrap="none" rtlCol="0">
            <a:spAutoFit/>
          </a:bodyPr>
          <a:lstStyle/>
          <a:p>
            <a:r>
              <a:rPr lang="tr-TR" sz="2400" dirty="0" smtClean="0">
                <a:solidFill>
                  <a:srgbClr val="002060"/>
                </a:solidFill>
              </a:rPr>
              <a:t>Metin okunarak verilen cevapların kontrol edilmesi</a:t>
            </a:r>
            <a:endParaRPr lang="tr-TR" sz="2400" dirty="0">
              <a:solidFill>
                <a:srgbClr val="002060"/>
              </a:solidFill>
            </a:endParaRPr>
          </a:p>
        </p:txBody>
      </p:sp>
      <p:sp>
        <p:nvSpPr>
          <p:cNvPr id="12" name="İçerik Yer Tutucusu 2"/>
          <p:cNvSpPr txBox="1">
            <a:spLocks/>
          </p:cNvSpPr>
          <p:nvPr/>
        </p:nvSpPr>
        <p:spPr bwMode="auto">
          <a:xfrm>
            <a:off x="714348" y="3357562"/>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Okuma Sonrası</a:t>
            </a:r>
          </a:p>
        </p:txBody>
      </p:sp>
      <p:sp>
        <p:nvSpPr>
          <p:cNvPr id="13" name="Metin kutusu 12"/>
          <p:cNvSpPr txBox="1"/>
          <p:nvPr/>
        </p:nvSpPr>
        <p:spPr>
          <a:xfrm>
            <a:off x="928662" y="4000504"/>
            <a:ext cx="4813049" cy="461665"/>
          </a:xfrm>
          <a:prstGeom prst="rect">
            <a:avLst/>
          </a:prstGeom>
          <a:noFill/>
        </p:spPr>
        <p:txBody>
          <a:bodyPr wrap="none" rtlCol="0">
            <a:spAutoFit/>
          </a:bodyPr>
          <a:lstStyle/>
          <a:p>
            <a:r>
              <a:rPr lang="tr-TR" sz="2400" dirty="0" smtClean="0">
                <a:solidFill>
                  <a:srgbClr val="002060"/>
                </a:solidFill>
              </a:rPr>
              <a:t>Konu pekiştirme için çeşitli etkinlikler</a:t>
            </a:r>
            <a:endParaRPr lang="tr-TR" sz="2400" dirty="0">
              <a:solidFill>
                <a:srgbClr val="002060"/>
              </a:solidFill>
            </a:endParaRPr>
          </a:p>
        </p:txBody>
      </p:sp>
      <p:sp>
        <p:nvSpPr>
          <p:cNvPr id="15" name="14 Metin kutusu"/>
          <p:cNvSpPr txBox="1"/>
          <p:nvPr/>
        </p:nvSpPr>
        <p:spPr>
          <a:xfrm>
            <a:off x="2285984" y="4429132"/>
            <a:ext cx="3571900" cy="1477328"/>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Video_için_tıkla</a:t>
            </a:r>
            <a:endParaRPr lang="tr-TR" dirty="0" smtClean="0">
              <a:solidFill>
                <a:srgbClr val="FF0000"/>
              </a:solidFill>
            </a:endParaRPr>
          </a:p>
          <a:p>
            <a:r>
              <a:rPr lang="tr-TR" dirty="0" smtClean="0">
                <a:solidFill>
                  <a:srgbClr val="FF0000"/>
                </a:solidFill>
              </a:rPr>
              <a:t>                  </a:t>
            </a:r>
            <a:r>
              <a:rPr lang="tr-TR" dirty="0" err="1" smtClean="0">
                <a:solidFill>
                  <a:srgbClr val="FF0000"/>
                </a:solidFill>
              </a:rPr>
              <a:t>parca</a:t>
            </a:r>
            <a:r>
              <a:rPr lang="tr-TR" dirty="0" smtClean="0">
                <a:solidFill>
                  <a:srgbClr val="FF0000"/>
                </a:solidFill>
              </a:rPr>
              <a:t>_</a:t>
            </a:r>
            <a:r>
              <a:rPr lang="tr-TR" dirty="0" err="1" smtClean="0">
                <a:solidFill>
                  <a:srgbClr val="FF0000"/>
                </a:solidFill>
              </a:rPr>
              <a:t>metinokuma</a:t>
            </a:r>
            <a:endParaRPr lang="tr-TR" dirty="0" smtClean="0">
              <a:solidFill>
                <a:srgbClr val="FF0000"/>
              </a:solidFill>
            </a:endParaRPr>
          </a:p>
          <a:p>
            <a:r>
              <a:rPr lang="tr-TR" dirty="0" smtClean="0">
                <a:solidFill>
                  <a:srgbClr val="FF0000"/>
                </a:solidFill>
                <a:hlinkClick r:id="rId3"/>
              </a:rPr>
              <a:t>        https</a:t>
            </a:r>
            <a:r>
              <a:rPr lang="tr-TR" dirty="0" smtClean="0">
                <a:solidFill>
                  <a:srgbClr val="FF0000"/>
                </a:solidFill>
                <a:hlinkClick r:id="rId3"/>
              </a:rPr>
              <a:t>://youtu.be/vXFHNrLiwuE</a:t>
            </a:r>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p:nvPr>
        </p:nvSpPr>
        <p:spPr>
          <a:xfrm>
            <a:off x="457200" y="274638"/>
            <a:ext cx="1685908" cy="939784"/>
          </a:xfrm>
        </p:spPr>
        <p:txBody>
          <a:bodyPr/>
          <a:lstStyle/>
          <a:p>
            <a:r>
              <a:rPr lang="tr-TR" b="1" dirty="0" smtClean="0">
                <a:solidFill>
                  <a:srgbClr val="7030A0"/>
                </a:solidFill>
              </a:rPr>
              <a:t>21</a:t>
            </a:r>
          </a:p>
        </p:txBody>
      </p:sp>
      <p:sp>
        <p:nvSpPr>
          <p:cNvPr id="34818" name="İçerik Yer Tutucusu 2"/>
          <p:cNvSpPr>
            <a:spLocks noGrp="1"/>
          </p:cNvSpPr>
          <p:nvPr>
            <p:ph idx="1"/>
          </p:nvPr>
        </p:nvSpPr>
        <p:spPr>
          <a:xfrm>
            <a:off x="428596" y="1785926"/>
            <a:ext cx="8429684" cy="1785950"/>
          </a:xfrm>
        </p:spPr>
        <p:txBody>
          <a:bodyPr/>
          <a:lstStyle/>
          <a:p>
            <a:r>
              <a:rPr lang="tr-TR" sz="2800" dirty="0" smtClean="0"/>
              <a:t>Sıra dışı sorunlara ilginç çözümler buldurma aktivitesi.</a:t>
            </a:r>
          </a:p>
        </p:txBody>
      </p:sp>
      <p:sp>
        <p:nvSpPr>
          <p:cNvPr id="2" name="Metin kutusu 1"/>
          <p:cNvSpPr txBox="1"/>
          <p:nvPr/>
        </p:nvSpPr>
        <p:spPr>
          <a:xfrm>
            <a:off x="1785918" y="428604"/>
            <a:ext cx="5715040" cy="1077218"/>
          </a:xfrm>
          <a:prstGeom prst="rect">
            <a:avLst/>
          </a:prstGeom>
          <a:noFill/>
        </p:spPr>
        <p:txBody>
          <a:bodyPr wrap="square" rtlCol="0">
            <a:spAutoFit/>
          </a:bodyPr>
          <a:lstStyle/>
          <a:p>
            <a:r>
              <a:rPr lang="tr-TR" sz="3200" b="1" dirty="0" smtClean="0">
                <a:solidFill>
                  <a:srgbClr val="7030A0"/>
                </a:solidFill>
                <a:latin typeface="+mn-lt"/>
              </a:rPr>
              <a:t>ÇÖZÜM BULMA </a:t>
            </a:r>
          </a:p>
          <a:p>
            <a:r>
              <a:rPr lang="tr-TR" sz="3200" b="1" dirty="0" smtClean="0">
                <a:solidFill>
                  <a:srgbClr val="7030A0"/>
                </a:solidFill>
                <a:latin typeface="+mn-lt"/>
              </a:rPr>
              <a:t>(FİNDİNG A SOLUTİON</a:t>
            </a:r>
            <a:r>
              <a:rPr lang="tr-TR" sz="3200" b="1" dirty="0" smtClean="0">
                <a:solidFill>
                  <a:srgbClr val="7030A0"/>
                </a:solidFill>
              </a:rPr>
              <a:t>) </a:t>
            </a:r>
            <a:endParaRPr lang="tr-TR" sz="3200" b="1" dirty="0">
              <a:solidFill>
                <a:srgbClr val="7030A0"/>
              </a:solidFill>
            </a:endParaRPr>
          </a:p>
        </p:txBody>
      </p:sp>
      <p:sp>
        <p:nvSpPr>
          <p:cNvPr id="5" name="4 Komut Düğmesi: İleri veya Sonraki">
            <a:hlinkClick r:id="" action="ppaction://hlinkshowjump?jump=nextslide" highlightClick="1"/>
          </p:cNvPr>
          <p:cNvSpPr/>
          <p:nvPr/>
        </p:nvSpPr>
        <p:spPr>
          <a:xfrm>
            <a:off x="642910" y="5929330"/>
            <a:ext cx="714380"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3"/>
          <p:cNvSpPr txBox="1">
            <a:spLocks/>
          </p:cNvSpPr>
          <p:nvPr/>
        </p:nvSpPr>
        <p:spPr bwMode="auto">
          <a:xfrm>
            <a:off x="285720" y="2428868"/>
            <a:ext cx="8229600" cy="3381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F</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rom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most authoritative (firm order) to least authoritative (gentle suggestion): See a marriage counselor! You should see a marriage counselor. You have to/must see a marriage counselor. You’d better see a marriage counselor. You ought to see a marriage counselor. You could see a marriage counselor. You might see a marriage counselor. Why don’t you see a marriage counselor? How about seeing a marriage counselor? Why not see a marriage counselor? </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1.My roommate hasn’t showered in over a week and he keeps leaving empty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Cheetos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bags on the floor of our apartment. What should I do? </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title"/>
          </p:nvPr>
        </p:nvSpPr>
        <p:spPr>
          <a:xfrm>
            <a:off x="457200" y="274638"/>
            <a:ext cx="1900222" cy="1143000"/>
          </a:xfrm>
        </p:spPr>
        <p:txBody>
          <a:bodyPr/>
          <a:lstStyle/>
          <a:p>
            <a:r>
              <a:rPr lang="tr-TR" b="1" dirty="0" smtClean="0">
                <a:solidFill>
                  <a:srgbClr val="7030A0"/>
                </a:solidFill>
              </a:rPr>
              <a:t>22</a:t>
            </a:r>
          </a:p>
        </p:txBody>
      </p:sp>
      <p:sp>
        <p:nvSpPr>
          <p:cNvPr id="35842" name="İçerik Yer Tutucusu 2"/>
          <p:cNvSpPr>
            <a:spLocks noGrp="1"/>
          </p:cNvSpPr>
          <p:nvPr>
            <p:ph idx="1"/>
          </p:nvPr>
        </p:nvSpPr>
        <p:spPr>
          <a:xfrm>
            <a:off x="428596" y="1928802"/>
            <a:ext cx="8229600" cy="3701008"/>
          </a:xfrm>
        </p:spPr>
        <p:txBody>
          <a:bodyPr>
            <a:normAutofit/>
          </a:bodyPr>
          <a:lstStyle/>
          <a:p>
            <a:r>
              <a:rPr lang="tr-TR" sz="2800" dirty="0" smtClean="0"/>
              <a:t>Bir kişi bir meslek seçer. </a:t>
            </a:r>
          </a:p>
          <a:p>
            <a:r>
              <a:rPr lang="tr-TR" sz="2800" dirty="0" smtClean="0"/>
              <a:t>Diğerleri ona sorular sorar ve mesleğini tahmin etmeye çalışır. </a:t>
            </a:r>
          </a:p>
          <a:p>
            <a:r>
              <a:rPr lang="tr-TR" sz="2800" dirty="0" smtClean="0"/>
              <a:t>Sorular evet/hayır/bazen  gibi cevapları karşılayacak biçimde sorulmalı.(Önlük giyiyor musun? Dış mekanda mı çalışıyor musun?....)</a:t>
            </a:r>
          </a:p>
        </p:txBody>
      </p:sp>
      <p:sp>
        <p:nvSpPr>
          <p:cNvPr id="2" name="Metin kutusu 1"/>
          <p:cNvSpPr txBox="1"/>
          <p:nvPr/>
        </p:nvSpPr>
        <p:spPr>
          <a:xfrm>
            <a:off x="1857356" y="642918"/>
            <a:ext cx="4619341" cy="1077218"/>
          </a:xfrm>
          <a:prstGeom prst="rect">
            <a:avLst/>
          </a:prstGeom>
          <a:noFill/>
        </p:spPr>
        <p:txBody>
          <a:bodyPr wrap="none" rtlCol="0">
            <a:spAutoFit/>
          </a:bodyPr>
          <a:lstStyle/>
          <a:p>
            <a:r>
              <a:rPr lang="tr-TR" sz="3200" b="1" dirty="0" smtClean="0">
                <a:solidFill>
                  <a:srgbClr val="7030A0"/>
                </a:solidFill>
                <a:latin typeface="+mn-lt"/>
              </a:rPr>
              <a:t>BİL BAKALIM BEN KİMİM?</a:t>
            </a:r>
          </a:p>
          <a:p>
            <a:r>
              <a:rPr lang="tr-TR" sz="3200" b="1" dirty="0" smtClean="0">
                <a:solidFill>
                  <a:srgbClr val="7030A0"/>
                </a:solidFill>
                <a:latin typeface="+mn-lt"/>
              </a:rPr>
              <a:t>( GUESS WHO I AM?) </a:t>
            </a:r>
            <a:endParaRPr lang="tr-TR" sz="3200" b="1" dirty="0">
              <a:solidFill>
                <a:srgbClr val="7030A0"/>
              </a:solidFill>
              <a:latin typeface="+mn-lt"/>
            </a:endParaRPr>
          </a:p>
        </p:txBody>
      </p:sp>
      <p:sp>
        <p:nvSpPr>
          <p:cNvPr id="5" name="4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p:nvPr>
        </p:nvSpPr>
        <p:spPr>
          <a:xfrm>
            <a:off x="457200" y="274638"/>
            <a:ext cx="1971660" cy="1143000"/>
          </a:xfrm>
        </p:spPr>
        <p:txBody>
          <a:bodyPr/>
          <a:lstStyle/>
          <a:p>
            <a:r>
              <a:rPr lang="tr-TR" sz="4000" b="1" dirty="0" smtClean="0">
                <a:solidFill>
                  <a:srgbClr val="7030A0"/>
                </a:solidFill>
              </a:rPr>
              <a:t>23</a:t>
            </a:r>
          </a:p>
        </p:txBody>
      </p:sp>
      <p:sp>
        <p:nvSpPr>
          <p:cNvPr id="36866" name="İçerik Yer Tutucusu 2"/>
          <p:cNvSpPr>
            <a:spLocks noGrp="1"/>
          </p:cNvSpPr>
          <p:nvPr>
            <p:ph idx="1"/>
          </p:nvPr>
        </p:nvSpPr>
        <p:spPr>
          <a:xfrm>
            <a:off x="428596" y="1428736"/>
            <a:ext cx="8229600" cy="2908920"/>
          </a:xfrm>
        </p:spPr>
        <p:txBody>
          <a:bodyPr/>
          <a:lstStyle/>
          <a:p>
            <a:r>
              <a:rPr lang="tr-TR" sz="2800" dirty="0" smtClean="0"/>
              <a:t>Elimizdeki kartta 5 kelime vardı . Bunları kullanmadan anlatmaya çalışıyorduk .</a:t>
            </a:r>
          </a:p>
        </p:txBody>
      </p:sp>
      <p:sp>
        <p:nvSpPr>
          <p:cNvPr id="2" name="Metin kutusu 1"/>
          <p:cNvSpPr txBox="1"/>
          <p:nvPr/>
        </p:nvSpPr>
        <p:spPr>
          <a:xfrm>
            <a:off x="2071670" y="571480"/>
            <a:ext cx="3143272" cy="584775"/>
          </a:xfrm>
          <a:prstGeom prst="rect">
            <a:avLst/>
          </a:prstGeom>
          <a:noFill/>
        </p:spPr>
        <p:txBody>
          <a:bodyPr wrap="square" rtlCol="0">
            <a:spAutoFit/>
          </a:bodyPr>
          <a:lstStyle/>
          <a:p>
            <a:r>
              <a:rPr lang="tr-TR" sz="3200" b="1" dirty="0" smtClean="0">
                <a:solidFill>
                  <a:srgbClr val="7030A0"/>
                </a:solidFill>
                <a:latin typeface="+mn-lt"/>
              </a:rPr>
              <a:t>TABOO(TABU)</a:t>
            </a:r>
            <a:endParaRPr lang="tr-TR" sz="3200" b="1" dirty="0">
              <a:solidFill>
                <a:srgbClr val="7030A0"/>
              </a:solidFill>
              <a:latin typeface="+mn-lt"/>
            </a:endParaRPr>
          </a:p>
        </p:txBody>
      </p:sp>
      <p:sp>
        <p:nvSpPr>
          <p:cNvPr id="5" name="4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p:nvPr>
        </p:nvSpPr>
        <p:spPr>
          <a:xfrm>
            <a:off x="457200" y="274638"/>
            <a:ext cx="2043098" cy="1011222"/>
          </a:xfrm>
        </p:spPr>
        <p:txBody>
          <a:bodyPr/>
          <a:lstStyle/>
          <a:p>
            <a:r>
              <a:rPr lang="tr-TR" sz="4000" b="1" dirty="0" smtClean="0">
                <a:solidFill>
                  <a:srgbClr val="7030A0"/>
                </a:solidFill>
              </a:rPr>
              <a:t>24</a:t>
            </a:r>
          </a:p>
        </p:txBody>
      </p:sp>
      <p:sp>
        <p:nvSpPr>
          <p:cNvPr id="37890" name="İçerik Yer Tutucusu 2"/>
          <p:cNvSpPr>
            <a:spLocks noGrp="1"/>
          </p:cNvSpPr>
          <p:nvPr>
            <p:ph idx="1"/>
          </p:nvPr>
        </p:nvSpPr>
        <p:spPr>
          <a:xfrm>
            <a:off x="428596" y="1785926"/>
            <a:ext cx="8229600" cy="2357454"/>
          </a:xfrm>
        </p:spPr>
        <p:txBody>
          <a:bodyPr/>
          <a:lstStyle/>
          <a:p>
            <a:r>
              <a:rPr lang="tr-TR" sz="2800" dirty="0" err="1" smtClean="0"/>
              <a:t>Listening</a:t>
            </a:r>
            <a:r>
              <a:rPr lang="tr-TR" sz="2800" dirty="0" smtClean="0"/>
              <a:t> =  </a:t>
            </a:r>
            <a:r>
              <a:rPr lang="tr-TR" sz="2800" dirty="0" err="1" smtClean="0"/>
              <a:t>Listening</a:t>
            </a:r>
            <a:r>
              <a:rPr lang="tr-TR" sz="2800" dirty="0" smtClean="0"/>
              <a:t> a </a:t>
            </a:r>
            <a:r>
              <a:rPr lang="tr-TR" sz="2800" dirty="0" err="1" smtClean="0"/>
              <a:t>song</a:t>
            </a:r>
            <a:endParaRPr lang="tr-TR" sz="2800" dirty="0" smtClean="0"/>
          </a:p>
          <a:p>
            <a:r>
              <a:rPr lang="tr-TR" sz="2800" dirty="0" smtClean="0"/>
              <a:t>Şarkı dinletilir.</a:t>
            </a:r>
          </a:p>
          <a:p>
            <a:r>
              <a:rPr lang="tr-TR" sz="2800" dirty="0" smtClean="0"/>
              <a:t>Şarkının karışık verilmiş cümleleri sıralama yaptırılır.</a:t>
            </a:r>
          </a:p>
        </p:txBody>
      </p:sp>
      <p:sp>
        <p:nvSpPr>
          <p:cNvPr id="3" name="Metin kutusu 2"/>
          <p:cNvSpPr txBox="1"/>
          <p:nvPr/>
        </p:nvSpPr>
        <p:spPr>
          <a:xfrm>
            <a:off x="1928794" y="500042"/>
            <a:ext cx="6786610" cy="1077218"/>
          </a:xfrm>
          <a:prstGeom prst="rect">
            <a:avLst/>
          </a:prstGeom>
          <a:noFill/>
        </p:spPr>
        <p:txBody>
          <a:bodyPr wrap="square" rtlCol="0">
            <a:spAutoFit/>
          </a:bodyPr>
          <a:lstStyle/>
          <a:p>
            <a:r>
              <a:rPr lang="tr-TR" sz="3200" b="1" dirty="0" smtClean="0">
                <a:solidFill>
                  <a:srgbClr val="7030A0"/>
                </a:solidFill>
                <a:latin typeface="+mn-lt"/>
              </a:rPr>
              <a:t>LİSTEN – ORDER</a:t>
            </a:r>
          </a:p>
          <a:p>
            <a:r>
              <a:rPr lang="tr-TR" sz="3200" b="1" dirty="0" smtClean="0">
                <a:solidFill>
                  <a:srgbClr val="7030A0"/>
                </a:solidFill>
                <a:latin typeface="+mn-lt"/>
              </a:rPr>
              <a:t>(DİNLE-SIRALA)</a:t>
            </a:r>
            <a:endParaRPr lang="tr-TR" sz="3200" b="1" dirty="0">
              <a:solidFill>
                <a:srgbClr val="7030A0"/>
              </a:solidFill>
              <a:latin typeface="+mn-lt"/>
            </a:endParaRPr>
          </a:p>
        </p:txBody>
      </p:sp>
      <p:sp>
        <p:nvSpPr>
          <p:cNvPr id="6" name="5 Komut Düğmesi: İleri veya Sonraki">
            <a:hlinkClick r:id="" action="ppaction://hlinkshowjump?jump=nextslide" highlightClick="1"/>
          </p:cNvPr>
          <p:cNvSpPr/>
          <p:nvPr/>
        </p:nvSpPr>
        <p:spPr>
          <a:xfrm>
            <a:off x="428596" y="6000768"/>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Yeni Resim (9)"/>
          <p:cNvPicPr>
            <a:picLocks noChangeAspect="1" noChangeArrowheads="1"/>
          </p:cNvPicPr>
          <p:nvPr/>
        </p:nvPicPr>
        <p:blipFill>
          <a:blip r:embed="rId2" cstate="print"/>
          <a:srcRect/>
          <a:stretch>
            <a:fillRect/>
          </a:stretch>
        </p:blipFill>
        <p:spPr bwMode="auto">
          <a:xfrm>
            <a:off x="714348" y="357166"/>
            <a:ext cx="7818463" cy="6286544"/>
          </a:xfrm>
          <a:prstGeom prst="rect">
            <a:avLst/>
          </a:prstGeom>
          <a:noFill/>
        </p:spPr>
      </p:pic>
      <p:sp>
        <p:nvSpPr>
          <p:cNvPr id="4" name="3 Komut Düğmesi: Geri veya Önceki">
            <a:hlinkClick r:id="" action="ppaction://hlinkshowjump?jump=previousslide" highlightClick="1"/>
          </p:cNvPr>
          <p:cNvSpPr/>
          <p:nvPr/>
        </p:nvSpPr>
        <p:spPr>
          <a:xfrm>
            <a:off x="7702688" y="6179363"/>
            <a:ext cx="1000132"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5 Komut Düğmesi: İleri veya Sonraki">
            <a:hlinkClick r:id="" action="ppaction://hlinkshowjump?jump=nextslide" highlightClick="1"/>
          </p:cNvPr>
          <p:cNvSpPr/>
          <p:nvPr/>
        </p:nvSpPr>
        <p:spPr>
          <a:xfrm>
            <a:off x="321438" y="6215081"/>
            <a:ext cx="938193" cy="46434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Yeni Resim (8)"/>
          <p:cNvPicPr>
            <a:picLocks noGrp="1" noChangeAspect="1" noChangeArrowheads="1"/>
          </p:cNvPicPr>
          <p:nvPr>
            <p:ph idx="1"/>
          </p:nvPr>
        </p:nvPicPr>
        <p:blipFill>
          <a:blip r:embed="rId2" cstate="print"/>
          <a:stretch>
            <a:fillRect/>
          </a:stretch>
        </p:blipFill>
        <p:spPr bwMode="auto">
          <a:xfrm>
            <a:off x="3024390" y="1600200"/>
            <a:ext cx="3095220" cy="4525963"/>
          </a:xfrm>
          <a:prstGeom prst="rect">
            <a:avLst/>
          </a:prstGeom>
          <a:noFill/>
        </p:spPr>
      </p:pic>
      <p:sp>
        <p:nvSpPr>
          <p:cNvPr id="3" name="2 Komut Düğmesi: Giriş">
            <a:hlinkClick r:id="rId3" action="ppaction://hlinksldjump" highlightClick="1"/>
          </p:cNvPr>
          <p:cNvSpPr/>
          <p:nvPr/>
        </p:nvSpPr>
        <p:spPr>
          <a:xfrm>
            <a:off x="3643306"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Komut Düğmesi: Geri veya Önceki">
            <a:hlinkClick r:id="" action="ppaction://hlinkshowjump?jump=previousslide" highlightClick="1"/>
          </p:cNvPr>
          <p:cNvSpPr/>
          <p:nvPr/>
        </p:nvSpPr>
        <p:spPr>
          <a:xfrm>
            <a:off x="8143900" y="6143644"/>
            <a:ext cx="714380"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p:nvPr>
        </p:nvSpPr>
        <p:spPr>
          <a:xfrm>
            <a:off x="642910" y="142852"/>
            <a:ext cx="1603556" cy="938987"/>
          </a:xfrm>
        </p:spPr>
        <p:txBody>
          <a:bodyPr/>
          <a:lstStyle/>
          <a:p>
            <a:r>
              <a:rPr lang="tr-TR" sz="4000" b="1" dirty="0" smtClean="0">
                <a:solidFill>
                  <a:srgbClr val="7030A0"/>
                </a:solidFill>
              </a:rPr>
              <a:t>25</a:t>
            </a:r>
          </a:p>
        </p:txBody>
      </p:sp>
      <p:sp>
        <p:nvSpPr>
          <p:cNvPr id="38914" name="İçerik Yer Tutucusu 2"/>
          <p:cNvSpPr>
            <a:spLocks noGrp="1"/>
          </p:cNvSpPr>
          <p:nvPr>
            <p:ph idx="1"/>
          </p:nvPr>
        </p:nvSpPr>
        <p:spPr>
          <a:xfrm>
            <a:off x="428596" y="1357298"/>
            <a:ext cx="8229600" cy="4525963"/>
          </a:xfrm>
        </p:spPr>
        <p:txBody>
          <a:bodyPr>
            <a:normAutofit/>
          </a:bodyPr>
          <a:lstStyle/>
          <a:p>
            <a:r>
              <a:rPr lang="tr-TR" sz="2800" dirty="0" smtClean="0"/>
              <a:t>Öğretmen bir öğrenciyi dışarı çıkartır.</a:t>
            </a:r>
          </a:p>
          <a:p>
            <a:r>
              <a:rPr lang="tr-TR" sz="2800" dirty="0" smtClean="0"/>
              <a:t>Sınıfta kalan öğrenciler bazı mazeretler belirler. </a:t>
            </a:r>
          </a:p>
          <a:p>
            <a:r>
              <a:rPr lang="tr-TR" sz="2800" dirty="0" smtClean="0"/>
              <a:t>Dışardaki öğrenci sınıfa girdiğinde öğretmen geç kalma sebebini sorar.(Öğretmenin sırtı sınıftaki öğrencilere dönüktür.)</a:t>
            </a:r>
          </a:p>
          <a:p>
            <a:r>
              <a:rPr lang="tr-TR" sz="2800" dirty="0" smtClean="0"/>
              <a:t>Sınıftaki öğrenciler mazereti hareketlerle dışardaki öğrenciye anlatmaya çalışıyorlar .</a:t>
            </a:r>
          </a:p>
          <a:p>
            <a:r>
              <a:rPr lang="tr-TR" sz="2800" dirty="0" smtClean="0"/>
              <a:t> Öğrencide hareketlerden neden geç kaldığını anlayarak öğretmene anlatır.</a:t>
            </a:r>
          </a:p>
        </p:txBody>
      </p:sp>
      <p:sp>
        <p:nvSpPr>
          <p:cNvPr id="2" name="Metin kutusu 1"/>
          <p:cNvSpPr txBox="1"/>
          <p:nvPr/>
        </p:nvSpPr>
        <p:spPr>
          <a:xfrm>
            <a:off x="1928794" y="285728"/>
            <a:ext cx="6572296" cy="1077218"/>
          </a:xfrm>
          <a:prstGeom prst="rect">
            <a:avLst/>
          </a:prstGeom>
          <a:noFill/>
        </p:spPr>
        <p:txBody>
          <a:bodyPr wrap="square" rtlCol="0">
            <a:spAutoFit/>
          </a:bodyPr>
          <a:lstStyle/>
          <a:p>
            <a:r>
              <a:rPr lang="tr-TR" sz="3200" b="1" dirty="0" smtClean="0">
                <a:solidFill>
                  <a:srgbClr val="7030A0"/>
                </a:solidFill>
                <a:latin typeface="+mn-lt"/>
              </a:rPr>
              <a:t>MAZERET BULMA</a:t>
            </a:r>
          </a:p>
          <a:p>
            <a:r>
              <a:rPr lang="tr-TR" sz="3200" b="1" dirty="0" smtClean="0">
                <a:solidFill>
                  <a:srgbClr val="7030A0"/>
                </a:solidFill>
                <a:latin typeface="+mn-lt"/>
              </a:rPr>
              <a:t> (MAKİNG AN EXCUSE )</a:t>
            </a:r>
            <a:endParaRPr lang="tr-TR" sz="3200" b="1" dirty="0">
              <a:solidFill>
                <a:srgbClr val="7030A0"/>
              </a:solidFill>
              <a:latin typeface="+mn-lt"/>
            </a:endParaRPr>
          </a:p>
        </p:txBody>
      </p:sp>
      <p:sp>
        <p:nvSpPr>
          <p:cNvPr id="5" name="4 Komut Düğmesi: Giriş">
            <a:hlinkClick r:id="rId2" action="ppaction://hlinksldjump" highlightClick="1"/>
          </p:cNvPr>
          <p:cNvSpPr/>
          <p:nvPr/>
        </p:nvSpPr>
        <p:spPr>
          <a:xfrm>
            <a:off x="6084168" y="6069821"/>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p:nvPr>
        </p:nvSpPr>
        <p:spPr>
          <a:xfrm>
            <a:off x="457200" y="274638"/>
            <a:ext cx="1685908" cy="1143000"/>
          </a:xfrm>
        </p:spPr>
        <p:txBody>
          <a:bodyPr/>
          <a:lstStyle/>
          <a:p>
            <a:r>
              <a:rPr lang="tr-TR" sz="4000" b="1" dirty="0" smtClean="0">
                <a:solidFill>
                  <a:srgbClr val="7030A0"/>
                </a:solidFill>
              </a:rPr>
              <a:t>27</a:t>
            </a:r>
          </a:p>
        </p:txBody>
      </p:sp>
      <p:sp>
        <p:nvSpPr>
          <p:cNvPr id="40962" name="İçerik Yer Tutucusu 2"/>
          <p:cNvSpPr>
            <a:spLocks noGrp="1"/>
          </p:cNvSpPr>
          <p:nvPr>
            <p:ph idx="1"/>
          </p:nvPr>
        </p:nvSpPr>
        <p:spPr>
          <a:xfrm>
            <a:off x="2071670" y="500042"/>
            <a:ext cx="3971924" cy="828668"/>
          </a:xfrm>
        </p:spPr>
        <p:txBody>
          <a:bodyPr/>
          <a:lstStyle/>
          <a:p>
            <a:pPr>
              <a:buNone/>
            </a:pPr>
            <a:r>
              <a:rPr lang="tr-TR" b="1" dirty="0" smtClean="0">
                <a:solidFill>
                  <a:srgbClr val="7030A0"/>
                </a:solidFill>
              </a:rPr>
              <a:t>PLİCKERS</a:t>
            </a:r>
          </a:p>
        </p:txBody>
      </p:sp>
      <p:sp>
        <p:nvSpPr>
          <p:cNvPr id="4" name="3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3357554" y="2786059"/>
            <a:ext cx="3286148" cy="2031325"/>
          </a:xfrm>
          <a:prstGeom prst="rect">
            <a:avLst/>
          </a:prstGeom>
          <a:noFill/>
        </p:spPr>
        <p:txBody>
          <a:bodyPr wrap="square" rtlCol="0">
            <a:spAutoFit/>
          </a:bodyPr>
          <a:lstStyle/>
          <a:p>
            <a:endParaRPr lang="tr-TR" dirty="0" smtClean="0">
              <a:solidFill>
                <a:srgbClr val="FF0000"/>
              </a:solidFill>
            </a:endParaRPr>
          </a:p>
          <a:p>
            <a:r>
              <a:rPr lang="tr-TR" dirty="0" smtClean="0">
                <a:solidFill>
                  <a:srgbClr val="FF0000"/>
                </a:solidFill>
              </a:rPr>
              <a:t> </a:t>
            </a:r>
            <a:r>
              <a:rPr lang="tr-TR" dirty="0" smtClean="0">
                <a:solidFill>
                  <a:srgbClr val="FF0000"/>
                </a:solidFill>
              </a:rPr>
              <a:t>  </a:t>
            </a:r>
            <a:r>
              <a:rPr lang="tr-TR" dirty="0" smtClean="0">
                <a:solidFill>
                  <a:srgbClr val="FF0000"/>
                </a:solidFill>
              </a:rPr>
              <a:t>Video_için_tıkla</a:t>
            </a:r>
          </a:p>
          <a:p>
            <a:r>
              <a:rPr lang="tr-TR" dirty="0" smtClean="0">
                <a:solidFill>
                  <a:srgbClr val="FF0000"/>
                </a:solidFill>
              </a:rPr>
              <a:t>          </a:t>
            </a:r>
            <a:r>
              <a:rPr lang="tr-TR" dirty="0" smtClean="0">
                <a:solidFill>
                  <a:srgbClr val="FF0000"/>
                </a:solidFill>
              </a:rPr>
              <a:t>       </a:t>
            </a:r>
            <a:r>
              <a:rPr lang="tr-TR" dirty="0" err="1" smtClean="0">
                <a:solidFill>
                  <a:srgbClr val="FF0000"/>
                </a:solidFill>
              </a:rPr>
              <a:t>plickers</a:t>
            </a:r>
            <a:endParaRPr lang="tr-TR" dirty="0" smtClean="0">
              <a:solidFill>
                <a:srgbClr val="FF0000"/>
              </a:solidFill>
            </a:endParaRPr>
          </a:p>
          <a:p>
            <a:r>
              <a:rPr lang="tr-TR" dirty="0" smtClean="0">
                <a:solidFill>
                  <a:srgbClr val="FF0000"/>
                </a:solidFill>
                <a:hlinkClick r:id="rId3"/>
              </a:rPr>
              <a:t>https://youtu.be/88Jkf1_AEjM</a:t>
            </a:r>
            <a:endParaRPr lang="tr-TR" dirty="0" smtClean="0">
              <a:solidFill>
                <a:srgbClr val="FF0000"/>
              </a:solidFill>
            </a:endParaRPr>
          </a:p>
          <a:p>
            <a:endParaRPr lang="tr-TR" dirty="0" smtClean="0">
              <a:solidFill>
                <a:srgbClr val="FF0000"/>
              </a:solidFill>
            </a:endParaRPr>
          </a:p>
          <a:p>
            <a:endParaRPr lang="tr-TR" dirty="0" smtClean="0">
              <a:solidFill>
                <a:srgbClr val="FF0000"/>
              </a:solidFill>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Başlık 1"/>
          <p:cNvSpPr>
            <a:spLocks noGrp="1"/>
          </p:cNvSpPr>
          <p:nvPr>
            <p:ph type="title"/>
          </p:nvPr>
        </p:nvSpPr>
        <p:spPr>
          <a:xfrm>
            <a:off x="457200" y="274638"/>
            <a:ext cx="1900222" cy="1143000"/>
          </a:xfrm>
        </p:spPr>
        <p:txBody>
          <a:bodyPr/>
          <a:lstStyle/>
          <a:p>
            <a:r>
              <a:rPr lang="tr-TR" b="1" dirty="0" smtClean="0">
                <a:solidFill>
                  <a:srgbClr val="7030A0"/>
                </a:solidFill>
              </a:rPr>
              <a:t>26</a:t>
            </a:r>
          </a:p>
        </p:txBody>
      </p:sp>
      <p:sp>
        <p:nvSpPr>
          <p:cNvPr id="39938" name="İçerik Yer Tutucusu 2"/>
          <p:cNvSpPr>
            <a:spLocks noGrp="1"/>
          </p:cNvSpPr>
          <p:nvPr>
            <p:ph idx="1"/>
          </p:nvPr>
        </p:nvSpPr>
        <p:spPr>
          <a:xfrm>
            <a:off x="2071670" y="500042"/>
            <a:ext cx="2471726" cy="757230"/>
          </a:xfrm>
        </p:spPr>
        <p:txBody>
          <a:bodyPr/>
          <a:lstStyle/>
          <a:p>
            <a:pPr>
              <a:buNone/>
            </a:pPr>
            <a:r>
              <a:rPr lang="tr-TR" b="1" dirty="0" smtClean="0">
                <a:solidFill>
                  <a:srgbClr val="7030A0"/>
                </a:solidFill>
              </a:rPr>
              <a:t>KAHOOT</a:t>
            </a:r>
          </a:p>
          <a:p>
            <a:pPr>
              <a:buNone/>
            </a:pPr>
            <a:endParaRPr lang="tr-TR" dirty="0" smtClean="0"/>
          </a:p>
        </p:txBody>
      </p:sp>
      <p:sp>
        <p:nvSpPr>
          <p:cNvPr id="5" name="4 Komut Düğmesi: Giriş">
            <a:hlinkClick r:id="rId2" action="ppaction://hlinksldjump" highlightClick="1"/>
          </p:cNvPr>
          <p:cNvSpPr/>
          <p:nvPr/>
        </p:nvSpPr>
        <p:spPr>
          <a:xfrm>
            <a:off x="3714744" y="5929330"/>
            <a:ext cx="857256" cy="7858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a:xfrm>
            <a:off x="1357290" y="214290"/>
            <a:ext cx="1143008" cy="868346"/>
          </a:xfrm>
        </p:spPr>
        <p:txBody>
          <a:bodyPr/>
          <a:lstStyle/>
          <a:p>
            <a:r>
              <a:rPr lang="tr-TR" sz="4000" b="1" dirty="0" smtClean="0">
                <a:solidFill>
                  <a:srgbClr val="7030A0"/>
                </a:solidFill>
              </a:rPr>
              <a:t>2</a:t>
            </a:r>
          </a:p>
        </p:txBody>
      </p:sp>
      <p:sp>
        <p:nvSpPr>
          <p:cNvPr id="15362" name="İçerik Yer Tutucusu 2"/>
          <p:cNvSpPr>
            <a:spLocks noGrp="1"/>
          </p:cNvSpPr>
          <p:nvPr>
            <p:ph idx="1"/>
          </p:nvPr>
        </p:nvSpPr>
        <p:spPr>
          <a:xfrm>
            <a:off x="642910" y="1714488"/>
            <a:ext cx="8229600" cy="644878"/>
          </a:xfrm>
        </p:spPr>
        <p:txBody>
          <a:bodyPr>
            <a:normAutofit/>
          </a:bodyPr>
          <a:lstStyle/>
          <a:p>
            <a:pPr marL="0" indent="0">
              <a:buNone/>
            </a:pPr>
            <a:r>
              <a:rPr lang="tr-TR" sz="2400" dirty="0" smtClean="0">
                <a:solidFill>
                  <a:srgbClr val="002060"/>
                </a:solidFill>
              </a:rPr>
              <a:t>Öğretmen tahtaya bazı ipucu cümleler yazar.</a:t>
            </a:r>
          </a:p>
        </p:txBody>
      </p:sp>
      <p:sp>
        <p:nvSpPr>
          <p:cNvPr id="6" name="5 Metin kutusu"/>
          <p:cNvSpPr txBox="1"/>
          <p:nvPr/>
        </p:nvSpPr>
        <p:spPr>
          <a:xfrm>
            <a:off x="2428860" y="357166"/>
            <a:ext cx="3429024" cy="584775"/>
          </a:xfrm>
          <a:prstGeom prst="rect">
            <a:avLst/>
          </a:prstGeom>
          <a:noFill/>
        </p:spPr>
        <p:txBody>
          <a:bodyPr wrap="square" rtlCol="0">
            <a:spAutoFit/>
          </a:bodyPr>
          <a:lstStyle/>
          <a:p>
            <a:r>
              <a:rPr lang="tr-TR" sz="3200" b="1" dirty="0" smtClean="0">
                <a:solidFill>
                  <a:srgbClr val="7030A0"/>
                </a:solidFill>
              </a:rPr>
              <a:t>HİKAYE YAZMA</a:t>
            </a:r>
            <a:endParaRPr lang="tr-TR" sz="3200" b="1" dirty="0">
              <a:solidFill>
                <a:srgbClr val="7030A0"/>
              </a:solidFill>
            </a:endParaRPr>
          </a:p>
        </p:txBody>
      </p:sp>
      <p:sp>
        <p:nvSpPr>
          <p:cNvPr id="8" name="İçerik Yer Tutucusu 2"/>
          <p:cNvSpPr txBox="1">
            <a:spLocks/>
          </p:cNvSpPr>
          <p:nvPr/>
        </p:nvSpPr>
        <p:spPr bwMode="auto">
          <a:xfrm>
            <a:off x="642910" y="1142984"/>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Yazma Öncesi</a:t>
            </a:r>
          </a:p>
        </p:txBody>
      </p:sp>
      <p:sp>
        <p:nvSpPr>
          <p:cNvPr id="12" name="İçerik Yer Tutucusu 2"/>
          <p:cNvSpPr txBox="1">
            <a:spLocks/>
          </p:cNvSpPr>
          <p:nvPr/>
        </p:nvSpPr>
        <p:spPr bwMode="auto">
          <a:xfrm>
            <a:off x="642910" y="2285992"/>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Yazma Aşaması</a:t>
            </a:r>
          </a:p>
        </p:txBody>
      </p:sp>
      <p:sp>
        <p:nvSpPr>
          <p:cNvPr id="13" name="İçerik Yer Tutucusu 2"/>
          <p:cNvSpPr txBox="1">
            <a:spLocks/>
          </p:cNvSpPr>
          <p:nvPr/>
        </p:nvSpPr>
        <p:spPr bwMode="auto">
          <a:xfrm>
            <a:off x="714348" y="4000504"/>
            <a:ext cx="8229600" cy="644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002060"/>
                </a:solidFill>
              </a:rPr>
              <a:t>Gerçek hikaye ile yazılan hikaye karşılaştırılır.</a:t>
            </a:r>
          </a:p>
        </p:txBody>
      </p:sp>
      <p:sp>
        <p:nvSpPr>
          <p:cNvPr id="5" name="Dikdörtgen 4"/>
          <p:cNvSpPr/>
          <p:nvPr/>
        </p:nvSpPr>
        <p:spPr>
          <a:xfrm>
            <a:off x="755576" y="2852936"/>
            <a:ext cx="5646430" cy="461665"/>
          </a:xfrm>
          <a:prstGeom prst="rect">
            <a:avLst/>
          </a:prstGeom>
        </p:spPr>
        <p:txBody>
          <a:bodyPr wrap="square">
            <a:spAutoFit/>
          </a:bodyPr>
          <a:lstStyle/>
          <a:p>
            <a:r>
              <a:rPr lang="tr-TR" sz="2400" dirty="0">
                <a:solidFill>
                  <a:srgbClr val="002060"/>
                </a:solidFill>
              </a:rPr>
              <a:t>Bunlardan bir hikaye uydurmamız istendi.</a:t>
            </a:r>
          </a:p>
        </p:txBody>
      </p:sp>
      <p:sp>
        <p:nvSpPr>
          <p:cNvPr id="15" name="İçerik Yer Tutucusu 2"/>
          <p:cNvSpPr txBox="1">
            <a:spLocks/>
          </p:cNvSpPr>
          <p:nvPr/>
        </p:nvSpPr>
        <p:spPr bwMode="auto">
          <a:xfrm>
            <a:off x="714348" y="3500438"/>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Yazma Sonrası</a:t>
            </a:r>
          </a:p>
        </p:txBody>
      </p:sp>
      <p:sp>
        <p:nvSpPr>
          <p:cNvPr id="11" name="6 Komut Düğmesi: Giriş">
            <a:hlinkClick r:id="rId2" action="ppaction://hlinksldjump" highlightClick="1"/>
          </p:cNvPr>
          <p:cNvSpPr/>
          <p:nvPr/>
        </p:nvSpPr>
        <p:spPr>
          <a:xfrm>
            <a:off x="3857620" y="6072206"/>
            <a:ext cx="928694"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142976" y="0"/>
            <a:ext cx="1714512" cy="868346"/>
          </a:xfrm>
        </p:spPr>
        <p:txBody>
          <a:bodyPr/>
          <a:lstStyle/>
          <a:p>
            <a:r>
              <a:rPr lang="tr-TR" sz="4000" b="1" dirty="0" smtClean="0">
                <a:solidFill>
                  <a:srgbClr val="7030A0"/>
                </a:solidFill>
              </a:rPr>
              <a:t>3</a:t>
            </a:r>
          </a:p>
        </p:txBody>
      </p:sp>
      <p:sp>
        <p:nvSpPr>
          <p:cNvPr id="73731" name="Rectangle 3"/>
          <p:cNvSpPr>
            <a:spLocks noGrp="1"/>
          </p:cNvSpPr>
          <p:nvPr>
            <p:ph idx="1"/>
          </p:nvPr>
        </p:nvSpPr>
        <p:spPr>
          <a:xfrm>
            <a:off x="683568" y="1052736"/>
            <a:ext cx="8229600" cy="4500594"/>
          </a:xfrm>
        </p:spPr>
        <p:txBody>
          <a:bodyPr>
            <a:normAutofit fontScale="77500" lnSpcReduction="20000"/>
          </a:bodyPr>
          <a:lstStyle/>
          <a:p>
            <a:pPr>
              <a:buNone/>
            </a:pPr>
            <a:endParaRPr lang="tr-TR" sz="2800" dirty="0" smtClean="0"/>
          </a:p>
          <a:p>
            <a:r>
              <a:rPr lang="tr-TR" sz="2800" b="1" dirty="0" smtClean="0">
                <a:solidFill>
                  <a:srgbClr val="7030A0"/>
                </a:solidFill>
              </a:rPr>
              <a:t>5 dizelik şiir</a:t>
            </a:r>
          </a:p>
          <a:p>
            <a:pPr marL="0" indent="0">
              <a:lnSpc>
                <a:spcPct val="120000"/>
              </a:lnSpc>
              <a:buNone/>
            </a:pPr>
            <a:r>
              <a:rPr lang="tr-TR" sz="2800" b="1" dirty="0" smtClean="0">
                <a:solidFill>
                  <a:srgbClr val="002060"/>
                </a:solidFill>
              </a:rPr>
              <a:t>                            ______</a:t>
            </a:r>
          </a:p>
          <a:p>
            <a:pPr marL="0" indent="0">
              <a:lnSpc>
                <a:spcPct val="120000"/>
              </a:lnSpc>
              <a:buNone/>
            </a:pPr>
            <a:r>
              <a:rPr lang="tr-TR" sz="2800" dirty="0" smtClean="0">
                <a:solidFill>
                  <a:srgbClr val="002060"/>
                </a:solidFill>
              </a:rPr>
              <a:t>                            </a:t>
            </a:r>
            <a:r>
              <a:rPr lang="tr-TR" sz="2800" dirty="0" err="1" smtClean="0">
                <a:solidFill>
                  <a:srgbClr val="002060"/>
                </a:solidFill>
              </a:rPr>
              <a:t>My</a:t>
            </a:r>
            <a:r>
              <a:rPr lang="tr-TR" sz="2800" dirty="0" smtClean="0">
                <a:solidFill>
                  <a:srgbClr val="002060"/>
                </a:solidFill>
              </a:rPr>
              <a:t> </a:t>
            </a:r>
            <a:r>
              <a:rPr lang="tr-TR" sz="2800" dirty="0" err="1" smtClean="0">
                <a:solidFill>
                  <a:srgbClr val="002060"/>
                </a:solidFill>
              </a:rPr>
              <a:t>city</a:t>
            </a:r>
            <a:r>
              <a:rPr lang="tr-TR" sz="2800" dirty="0" smtClean="0">
                <a:solidFill>
                  <a:srgbClr val="002060"/>
                </a:solidFill>
              </a:rPr>
              <a:t>    (Ankara)</a:t>
            </a:r>
          </a:p>
          <a:p>
            <a:pPr marL="0" indent="0">
              <a:buNone/>
            </a:pPr>
            <a:r>
              <a:rPr lang="tr-TR" sz="2800" dirty="0" smtClean="0">
                <a:solidFill>
                  <a:srgbClr val="002060"/>
                </a:solidFill>
              </a:rPr>
              <a:t>           </a:t>
            </a:r>
            <a:r>
              <a:rPr lang="tr-TR" sz="2800" b="1" dirty="0" smtClean="0">
                <a:solidFill>
                  <a:srgbClr val="002060"/>
                </a:solidFill>
              </a:rPr>
              <a:t>______		______</a:t>
            </a:r>
            <a:r>
              <a:rPr lang="tr-TR" sz="2800" dirty="0" smtClean="0">
                <a:solidFill>
                  <a:srgbClr val="002060"/>
                </a:solidFill>
              </a:rPr>
              <a:t>        (</a:t>
            </a:r>
            <a:r>
              <a:rPr lang="tr-TR" sz="2800" dirty="0" err="1" smtClean="0">
                <a:solidFill>
                  <a:srgbClr val="002060"/>
                </a:solidFill>
              </a:rPr>
              <a:t>adj</a:t>
            </a:r>
            <a:r>
              <a:rPr lang="tr-TR" sz="2800" dirty="0" smtClean="0">
                <a:solidFill>
                  <a:srgbClr val="002060"/>
                </a:solidFill>
              </a:rPr>
              <a:t>      </a:t>
            </a:r>
            <a:r>
              <a:rPr lang="tr-TR" sz="2800" dirty="0" err="1" smtClean="0">
                <a:solidFill>
                  <a:srgbClr val="002060"/>
                </a:solidFill>
              </a:rPr>
              <a:t>adj</a:t>
            </a:r>
            <a:r>
              <a:rPr lang="tr-TR" sz="2800" dirty="0" smtClean="0">
                <a:solidFill>
                  <a:srgbClr val="002060"/>
                </a:solidFill>
              </a:rPr>
              <a:t>)      </a:t>
            </a:r>
          </a:p>
          <a:p>
            <a:pPr marL="0" indent="0">
              <a:buNone/>
            </a:pPr>
            <a:r>
              <a:rPr lang="tr-TR" sz="2800" dirty="0" smtClean="0">
                <a:solidFill>
                  <a:srgbClr val="002060"/>
                </a:solidFill>
              </a:rPr>
              <a:t>           </a:t>
            </a:r>
            <a:r>
              <a:rPr lang="tr-TR" sz="2800" dirty="0" err="1" smtClean="0">
                <a:solidFill>
                  <a:srgbClr val="002060"/>
                </a:solidFill>
              </a:rPr>
              <a:t>beautiful</a:t>
            </a:r>
            <a:r>
              <a:rPr lang="tr-TR" sz="2800" dirty="0" smtClean="0">
                <a:solidFill>
                  <a:srgbClr val="002060"/>
                </a:solidFill>
              </a:rPr>
              <a:t>                    </a:t>
            </a:r>
            <a:r>
              <a:rPr lang="tr-TR" sz="2800" dirty="0" err="1" smtClean="0">
                <a:solidFill>
                  <a:srgbClr val="002060"/>
                </a:solidFill>
              </a:rPr>
              <a:t>safe</a:t>
            </a:r>
            <a:r>
              <a:rPr lang="tr-TR" sz="2800" dirty="0" smtClean="0">
                <a:solidFill>
                  <a:srgbClr val="002060"/>
                </a:solidFill>
              </a:rPr>
              <a:t>     </a:t>
            </a:r>
          </a:p>
          <a:p>
            <a:pPr marL="0" indent="0">
              <a:buNone/>
            </a:pPr>
            <a:r>
              <a:rPr lang="tr-TR" sz="2800" b="1" dirty="0" smtClean="0">
                <a:solidFill>
                  <a:srgbClr val="002060"/>
                </a:solidFill>
              </a:rPr>
              <a:t> _______         _______            ______  (</a:t>
            </a:r>
            <a:r>
              <a:rPr lang="tr-TR" sz="2800" dirty="0" err="1" smtClean="0">
                <a:solidFill>
                  <a:srgbClr val="002060"/>
                </a:solidFill>
              </a:rPr>
              <a:t>Verb</a:t>
            </a:r>
            <a:r>
              <a:rPr lang="tr-TR" sz="2800" dirty="0" smtClean="0">
                <a:solidFill>
                  <a:srgbClr val="002060"/>
                </a:solidFill>
              </a:rPr>
              <a:t>  </a:t>
            </a:r>
            <a:r>
              <a:rPr lang="tr-TR" sz="2800" dirty="0" err="1" smtClean="0">
                <a:solidFill>
                  <a:srgbClr val="002060"/>
                </a:solidFill>
              </a:rPr>
              <a:t>verb</a:t>
            </a:r>
            <a:r>
              <a:rPr lang="tr-TR" sz="2800" dirty="0" smtClean="0">
                <a:solidFill>
                  <a:srgbClr val="002060"/>
                </a:solidFill>
              </a:rPr>
              <a:t> </a:t>
            </a:r>
            <a:r>
              <a:rPr lang="tr-TR" sz="2800" dirty="0" err="1" smtClean="0">
                <a:solidFill>
                  <a:srgbClr val="002060"/>
                </a:solidFill>
              </a:rPr>
              <a:t>verb</a:t>
            </a:r>
            <a:r>
              <a:rPr lang="tr-TR" sz="2800" dirty="0" smtClean="0">
                <a:solidFill>
                  <a:srgbClr val="002060"/>
                </a:solidFill>
              </a:rPr>
              <a:t>)</a:t>
            </a:r>
          </a:p>
          <a:p>
            <a:pPr marL="0" indent="0">
              <a:buNone/>
            </a:pPr>
            <a:r>
              <a:rPr lang="tr-TR" sz="2800" dirty="0" smtClean="0">
                <a:solidFill>
                  <a:srgbClr val="002060"/>
                </a:solidFill>
              </a:rPr>
              <a:t>      </a:t>
            </a:r>
            <a:r>
              <a:rPr lang="tr-TR" sz="2800" dirty="0" err="1" smtClean="0">
                <a:solidFill>
                  <a:srgbClr val="002060"/>
                </a:solidFill>
              </a:rPr>
              <a:t>Love</a:t>
            </a:r>
            <a:r>
              <a:rPr lang="tr-TR" sz="2800" dirty="0" smtClean="0">
                <a:solidFill>
                  <a:srgbClr val="002060"/>
                </a:solidFill>
              </a:rPr>
              <a:t>             </a:t>
            </a:r>
            <a:r>
              <a:rPr lang="tr-TR" sz="2800" dirty="0" err="1" smtClean="0">
                <a:solidFill>
                  <a:srgbClr val="002060"/>
                </a:solidFill>
              </a:rPr>
              <a:t>meet</a:t>
            </a:r>
            <a:r>
              <a:rPr lang="tr-TR" sz="2800" dirty="0" smtClean="0">
                <a:solidFill>
                  <a:srgbClr val="002060"/>
                </a:solidFill>
              </a:rPr>
              <a:t>                   </a:t>
            </a:r>
            <a:r>
              <a:rPr lang="tr-TR" sz="2800" dirty="0" err="1" smtClean="0">
                <a:solidFill>
                  <a:srgbClr val="002060"/>
                </a:solidFill>
              </a:rPr>
              <a:t>study</a:t>
            </a:r>
            <a:endParaRPr lang="tr-TR" sz="2800" dirty="0" smtClean="0">
              <a:solidFill>
                <a:srgbClr val="002060"/>
              </a:solidFill>
            </a:endParaRPr>
          </a:p>
          <a:p>
            <a:pPr marL="0" indent="0">
              <a:buNone/>
            </a:pPr>
            <a:r>
              <a:rPr lang="tr-TR" sz="2800" b="1" dirty="0" smtClean="0">
                <a:solidFill>
                  <a:srgbClr val="002060"/>
                </a:solidFill>
              </a:rPr>
              <a:t>________         _______            _______             ______  (</a:t>
            </a:r>
            <a:r>
              <a:rPr lang="tr-TR" sz="2800" dirty="0" err="1" smtClean="0">
                <a:solidFill>
                  <a:srgbClr val="002060"/>
                </a:solidFill>
              </a:rPr>
              <a:t>sentence</a:t>
            </a:r>
            <a:r>
              <a:rPr lang="tr-TR" sz="2800" dirty="0" smtClean="0">
                <a:solidFill>
                  <a:srgbClr val="002060"/>
                </a:solidFill>
              </a:rPr>
              <a:t>)</a:t>
            </a:r>
          </a:p>
          <a:p>
            <a:pPr>
              <a:buNone/>
            </a:pPr>
            <a:r>
              <a:rPr lang="tr-TR" sz="2800" dirty="0" smtClean="0">
                <a:solidFill>
                  <a:srgbClr val="002060"/>
                </a:solidFill>
              </a:rPr>
              <a:t>  </a:t>
            </a:r>
            <a:r>
              <a:rPr lang="tr-TR" sz="2800" dirty="0">
                <a:solidFill>
                  <a:srgbClr val="002060"/>
                </a:solidFill>
              </a:rPr>
              <a:t> </a:t>
            </a:r>
            <a:r>
              <a:rPr lang="tr-TR" sz="2800" dirty="0" smtClean="0">
                <a:solidFill>
                  <a:srgbClr val="002060"/>
                </a:solidFill>
              </a:rPr>
              <a:t>    I                        </a:t>
            </a:r>
            <a:r>
              <a:rPr lang="tr-TR" sz="2800" dirty="0" err="1" smtClean="0">
                <a:solidFill>
                  <a:srgbClr val="002060"/>
                </a:solidFill>
              </a:rPr>
              <a:t>miss</a:t>
            </a:r>
            <a:r>
              <a:rPr lang="tr-TR" sz="2800" dirty="0" smtClean="0">
                <a:solidFill>
                  <a:srgbClr val="002060"/>
                </a:solidFill>
              </a:rPr>
              <a:t>                   </a:t>
            </a:r>
            <a:r>
              <a:rPr lang="tr-TR" sz="2800" dirty="0" err="1" smtClean="0">
                <a:solidFill>
                  <a:srgbClr val="002060"/>
                </a:solidFill>
              </a:rPr>
              <a:t>my</a:t>
            </a:r>
            <a:r>
              <a:rPr lang="tr-TR" sz="2800" dirty="0" smtClean="0">
                <a:solidFill>
                  <a:srgbClr val="002060"/>
                </a:solidFill>
              </a:rPr>
              <a:t>                     </a:t>
            </a:r>
            <a:r>
              <a:rPr lang="tr-TR" sz="2800" dirty="0" err="1" smtClean="0">
                <a:solidFill>
                  <a:srgbClr val="002060"/>
                </a:solidFill>
              </a:rPr>
              <a:t>city</a:t>
            </a:r>
            <a:r>
              <a:rPr lang="tr-TR" sz="2800" dirty="0" smtClean="0">
                <a:solidFill>
                  <a:srgbClr val="002060"/>
                </a:solidFill>
              </a:rPr>
              <a:t> </a:t>
            </a:r>
          </a:p>
          <a:p>
            <a:pPr marL="0" indent="0">
              <a:buNone/>
            </a:pPr>
            <a:r>
              <a:rPr lang="tr-TR" sz="2800" dirty="0" smtClean="0">
                <a:solidFill>
                  <a:srgbClr val="002060"/>
                </a:solidFill>
              </a:rPr>
              <a:t>                              </a:t>
            </a:r>
            <a:r>
              <a:rPr lang="tr-TR" sz="2800" b="1" dirty="0" smtClean="0">
                <a:solidFill>
                  <a:srgbClr val="002060"/>
                </a:solidFill>
              </a:rPr>
              <a:t>_________</a:t>
            </a:r>
            <a:r>
              <a:rPr lang="tr-TR" sz="2800" dirty="0" smtClean="0">
                <a:solidFill>
                  <a:srgbClr val="002060"/>
                </a:solidFill>
              </a:rPr>
              <a:t>   (a </a:t>
            </a:r>
            <a:r>
              <a:rPr lang="tr-TR" sz="2800" dirty="0" err="1" smtClean="0">
                <a:solidFill>
                  <a:srgbClr val="002060"/>
                </a:solidFill>
              </a:rPr>
              <a:t>synonym</a:t>
            </a:r>
            <a:r>
              <a:rPr lang="tr-TR" sz="2800" dirty="0" smtClean="0">
                <a:solidFill>
                  <a:srgbClr val="002060"/>
                </a:solidFill>
              </a:rPr>
              <a:t> /  general </a:t>
            </a:r>
            <a:r>
              <a:rPr lang="tr-TR" sz="2800" dirty="0" err="1" smtClean="0">
                <a:solidFill>
                  <a:srgbClr val="002060"/>
                </a:solidFill>
              </a:rPr>
              <a:t>word</a:t>
            </a:r>
            <a:r>
              <a:rPr lang="tr-TR" sz="2800" dirty="0" smtClean="0">
                <a:solidFill>
                  <a:srgbClr val="002060"/>
                </a:solidFill>
              </a:rPr>
              <a:t>)   </a:t>
            </a:r>
          </a:p>
          <a:p>
            <a:pPr marL="0" indent="0">
              <a:buNone/>
            </a:pPr>
            <a:r>
              <a:rPr lang="tr-TR" sz="2800" dirty="0" smtClean="0">
                <a:solidFill>
                  <a:srgbClr val="002060"/>
                </a:solidFill>
              </a:rPr>
              <a:t>                                   </a:t>
            </a:r>
            <a:r>
              <a:rPr lang="tr-TR" sz="2800" dirty="0" err="1" smtClean="0">
                <a:solidFill>
                  <a:srgbClr val="002060"/>
                </a:solidFill>
              </a:rPr>
              <a:t>capital</a:t>
            </a:r>
            <a:endParaRPr lang="tr-TR" sz="2800" dirty="0" smtClean="0">
              <a:solidFill>
                <a:srgbClr val="002060"/>
              </a:solidFill>
            </a:endParaRPr>
          </a:p>
          <a:p>
            <a:endParaRPr lang="tr-TR" sz="2800" u="sng" dirty="0" smtClean="0"/>
          </a:p>
          <a:p>
            <a:endParaRPr lang="tr-TR" sz="2800" u="sng" dirty="0" smtClean="0"/>
          </a:p>
          <a:p>
            <a:endParaRPr lang="tr-TR" sz="2800" u="sng" dirty="0" smtClean="0"/>
          </a:p>
          <a:p>
            <a:endParaRPr lang="tr-TR" sz="2800" b="1" dirty="0" smtClean="0"/>
          </a:p>
          <a:p>
            <a:endParaRPr lang="tr-TR" sz="2800" b="1" u="sng" dirty="0" smtClean="0"/>
          </a:p>
        </p:txBody>
      </p:sp>
      <p:sp>
        <p:nvSpPr>
          <p:cNvPr id="5" name="4 Metin kutusu"/>
          <p:cNvSpPr txBox="1"/>
          <p:nvPr/>
        </p:nvSpPr>
        <p:spPr>
          <a:xfrm>
            <a:off x="2571736" y="142852"/>
            <a:ext cx="2072272" cy="646331"/>
          </a:xfrm>
          <a:prstGeom prst="rect">
            <a:avLst/>
          </a:prstGeom>
          <a:noFill/>
        </p:spPr>
        <p:txBody>
          <a:bodyPr wrap="square" rtlCol="0">
            <a:spAutoFit/>
          </a:bodyPr>
          <a:lstStyle/>
          <a:p>
            <a:r>
              <a:rPr lang="tr-TR" sz="3200" b="1" dirty="0" smtClean="0">
                <a:solidFill>
                  <a:srgbClr val="7030A0"/>
                </a:solidFill>
              </a:rPr>
              <a:t>C</a:t>
            </a:r>
            <a:r>
              <a:rPr lang="tr-TR" sz="3600" b="1" dirty="0" smtClean="0">
                <a:solidFill>
                  <a:srgbClr val="7030A0"/>
                </a:solidFill>
              </a:rPr>
              <a:t>INQUIN</a:t>
            </a:r>
            <a:r>
              <a:rPr lang="tr-TR" sz="3200" b="1" dirty="0" smtClean="0">
                <a:solidFill>
                  <a:srgbClr val="7030A0"/>
                </a:solidFill>
              </a:rPr>
              <a:t> </a:t>
            </a:r>
            <a:endParaRPr lang="tr-TR" sz="3200" b="1" dirty="0">
              <a:solidFill>
                <a:srgbClr val="7030A0"/>
              </a:solidFill>
            </a:endParaRPr>
          </a:p>
        </p:txBody>
      </p:sp>
      <p:sp>
        <p:nvSpPr>
          <p:cNvPr id="8" name="7 Komut Düğmesi: Giriş">
            <a:hlinkClick r:id="rId2" action="ppaction://hlinksldjump" highlightClick="1"/>
          </p:cNvPr>
          <p:cNvSpPr/>
          <p:nvPr/>
        </p:nvSpPr>
        <p:spPr>
          <a:xfrm>
            <a:off x="3779912" y="5707416"/>
            <a:ext cx="92869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a:xfrm>
            <a:off x="1285853" y="0"/>
            <a:ext cx="1500198" cy="857272"/>
          </a:xfrm>
        </p:spPr>
        <p:txBody>
          <a:bodyPr>
            <a:normAutofit/>
          </a:bodyPr>
          <a:lstStyle/>
          <a:p>
            <a:r>
              <a:rPr lang="tr-TR" b="1" dirty="0" smtClean="0">
                <a:solidFill>
                  <a:srgbClr val="7030A0"/>
                </a:solidFill>
              </a:rPr>
              <a:t>4</a:t>
            </a:r>
          </a:p>
        </p:txBody>
      </p:sp>
      <p:sp>
        <p:nvSpPr>
          <p:cNvPr id="16386" name="İçerik Yer Tutucusu 2"/>
          <p:cNvSpPr>
            <a:spLocks noGrp="1"/>
          </p:cNvSpPr>
          <p:nvPr>
            <p:ph idx="1"/>
          </p:nvPr>
        </p:nvSpPr>
        <p:spPr>
          <a:xfrm>
            <a:off x="571500" y="2852936"/>
            <a:ext cx="8572500" cy="571504"/>
          </a:xfrm>
        </p:spPr>
        <p:txBody>
          <a:bodyPr>
            <a:normAutofit/>
          </a:bodyPr>
          <a:lstStyle/>
          <a:p>
            <a:pPr marL="0" indent="0">
              <a:buNone/>
            </a:pPr>
            <a:r>
              <a:rPr lang="tr-TR" sz="2400" dirty="0" smtClean="0">
                <a:solidFill>
                  <a:srgbClr val="002060"/>
                </a:solidFill>
              </a:rPr>
              <a:t>Gönderdiğimiz resmi anlattık.(neresi,ne kadar uzaklıkta vs)</a:t>
            </a:r>
          </a:p>
        </p:txBody>
      </p:sp>
      <p:sp>
        <p:nvSpPr>
          <p:cNvPr id="2" name="Metin kutusu 1"/>
          <p:cNvSpPr txBox="1"/>
          <p:nvPr/>
        </p:nvSpPr>
        <p:spPr>
          <a:xfrm>
            <a:off x="2285984" y="142852"/>
            <a:ext cx="5429288" cy="584775"/>
          </a:xfrm>
          <a:prstGeom prst="rect">
            <a:avLst/>
          </a:prstGeom>
          <a:noFill/>
        </p:spPr>
        <p:txBody>
          <a:bodyPr wrap="square" rtlCol="0">
            <a:spAutoFit/>
          </a:bodyPr>
          <a:lstStyle/>
          <a:p>
            <a:r>
              <a:rPr lang="tr-TR" sz="3200" b="1" dirty="0" smtClean="0">
                <a:solidFill>
                  <a:srgbClr val="7030A0"/>
                </a:solidFill>
              </a:rPr>
              <a:t>RESİM ANLATMA</a:t>
            </a:r>
            <a:endParaRPr lang="tr-TR" sz="3200" b="1" dirty="0">
              <a:solidFill>
                <a:srgbClr val="7030A0"/>
              </a:solidFill>
            </a:endParaRPr>
          </a:p>
        </p:txBody>
      </p:sp>
      <p:sp>
        <p:nvSpPr>
          <p:cNvPr id="5" name="4 Komut Düğmesi: İleri veya Sonraki">
            <a:hlinkClick r:id="" action="ppaction://hlinkshowjump?jump=nextslide" highlightClick="1"/>
          </p:cNvPr>
          <p:cNvSpPr/>
          <p:nvPr/>
        </p:nvSpPr>
        <p:spPr>
          <a:xfrm>
            <a:off x="214282" y="6286520"/>
            <a:ext cx="1071538" cy="4286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p:cNvSpPr txBox="1">
            <a:spLocks/>
          </p:cNvSpPr>
          <p:nvPr/>
        </p:nvSpPr>
        <p:spPr bwMode="auto">
          <a:xfrm>
            <a:off x="467544" y="836712"/>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Konuşma  Öncesi</a:t>
            </a:r>
          </a:p>
        </p:txBody>
      </p:sp>
      <p:sp>
        <p:nvSpPr>
          <p:cNvPr id="7" name="İçerik Yer Tutucusu 2"/>
          <p:cNvSpPr txBox="1">
            <a:spLocks/>
          </p:cNvSpPr>
          <p:nvPr/>
        </p:nvSpPr>
        <p:spPr bwMode="auto">
          <a:xfrm>
            <a:off x="571500" y="1412776"/>
            <a:ext cx="8572500" cy="1013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tr-TR" sz="2400" dirty="0" err="1">
                <a:solidFill>
                  <a:srgbClr val="002060"/>
                </a:solidFill>
              </a:rPr>
              <a:t>Send</a:t>
            </a:r>
            <a:r>
              <a:rPr lang="tr-TR" sz="2400" dirty="0">
                <a:solidFill>
                  <a:srgbClr val="002060"/>
                </a:solidFill>
              </a:rPr>
              <a:t> me a </a:t>
            </a:r>
            <a:r>
              <a:rPr lang="tr-TR" sz="2400" dirty="0" err="1">
                <a:solidFill>
                  <a:srgbClr val="002060"/>
                </a:solidFill>
              </a:rPr>
              <a:t>picture</a:t>
            </a:r>
            <a:r>
              <a:rPr lang="tr-TR" sz="2400" dirty="0">
                <a:solidFill>
                  <a:srgbClr val="002060"/>
                </a:solidFill>
              </a:rPr>
              <a:t> </a:t>
            </a:r>
            <a:r>
              <a:rPr lang="tr-TR" sz="2400" dirty="0" err="1">
                <a:solidFill>
                  <a:srgbClr val="002060"/>
                </a:solidFill>
              </a:rPr>
              <a:t>your</a:t>
            </a:r>
            <a:r>
              <a:rPr lang="tr-TR" sz="2400" dirty="0">
                <a:solidFill>
                  <a:srgbClr val="002060"/>
                </a:solidFill>
              </a:rPr>
              <a:t> </a:t>
            </a:r>
            <a:r>
              <a:rPr lang="tr-TR" sz="2400" dirty="0" err="1">
                <a:solidFill>
                  <a:srgbClr val="002060"/>
                </a:solidFill>
              </a:rPr>
              <a:t>favourite</a:t>
            </a:r>
            <a:r>
              <a:rPr lang="tr-TR" sz="2400" dirty="0">
                <a:solidFill>
                  <a:srgbClr val="002060"/>
                </a:solidFill>
              </a:rPr>
              <a:t> </a:t>
            </a:r>
            <a:r>
              <a:rPr lang="tr-TR" sz="2400" dirty="0" err="1" smtClean="0">
                <a:solidFill>
                  <a:srgbClr val="002060"/>
                </a:solidFill>
              </a:rPr>
              <a:t>place</a:t>
            </a:r>
            <a:endParaRPr lang="tr-TR" sz="2400" dirty="0" smtClean="0">
              <a:solidFill>
                <a:srgbClr val="002060"/>
              </a:solidFill>
            </a:endParaRPr>
          </a:p>
          <a:p>
            <a:pPr>
              <a:buNone/>
            </a:pPr>
            <a:r>
              <a:rPr lang="tr-TR" sz="2400" dirty="0" smtClean="0">
                <a:solidFill>
                  <a:srgbClr val="002060"/>
                </a:solidFill>
              </a:rPr>
              <a:t>(Yaşadığımız </a:t>
            </a:r>
            <a:r>
              <a:rPr lang="tr-TR" sz="2400" dirty="0">
                <a:solidFill>
                  <a:srgbClr val="002060"/>
                </a:solidFill>
              </a:rPr>
              <a:t>şehrin </a:t>
            </a:r>
            <a:r>
              <a:rPr lang="tr-TR" sz="2400" dirty="0" err="1">
                <a:solidFill>
                  <a:srgbClr val="002060"/>
                </a:solidFill>
              </a:rPr>
              <a:t>resimini</a:t>
            </a:r>
            <a:r>
              <a:rPr lang="tr-TR" sz="2400" dirty="0">
                <a:solidFill>
                  <a:srgbClr val="002060"/>
                </a:solidFill>
              </a:rPr>
              <a:t> bulup cep telefonuyla mail </a:t>
            </a:r>
            <a:r>
              <a:rPr lang="tr-TR" sz="2400" dirty="0" smtClean="0">
                <a:solidFill>
                  <a:srgbClr val="002060"/>
                </a:solidFill>
              </a:rPr>
              <a:t>gönderdik.)</a:t>
            </a:r>
            <a:endParaRPr lang="tr-TR" sz="2400" dirty="0">
              <a:solidFill>
                <a:srgbClr val="002060"/>
              </a:solidFill>
            </a:endParaRPr>
          </a:p>
          <a:p>
            <a:endParaRPr lang="tr-TR" sz="2000" dirty="0" smtClean="0">
              <a:solidFill>
                <a:srgbClr val="002060"/>
              </a:solidFill>
            </a:endParaRPr>
          </a:p>
          <a:p>
            <a:pPr marL="0" indent="0">
              <a:buNone/>
            </a:pPr>
            <a:endParaRPr lang="tr-TR" sz="2000" dirty="0" smtClean="0">
              <a:solidFill>
                <a:srgbClr val="002060"/>
              </a:solidFill>
            </a:endParaRPr>
          </a:p>
        </p:txBody>
      </p:sp>
      <p:sp>
        <p:nvSpPr>
          <p:cNvPr id="8" name="İçerik Yer Tutucusu 2"/>
          <p:cNvSpPr txBox="1">
            <a:spLocks/>
          </p:cNvSpPr>
          <p:nvPr/>
        </p:nvSpPr>
        <p:spPr bwMode="auto">
          <a:xfrm>
            <a:off x="467544" y="2348880"/>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Konuşma  Aşaması</a:t>
            </a:r>
          </a:p>
        </p:txBody>
      </p:sp>
      <p:sp>
        <p:nvSpPr>
          <p:cNvPr id="9" name="İçerik Yer Tutucusu 2"/>
          <p:cNvSpPr txBox="1">
            <a:spLocks/>
          </p:cNvSpPr>
          <p:nvPr/>
        </p:nvSpPr>
        <p:spPr bwMode="auto">
          <a:xfrm>
            <a:off x="539552" y="3429000"/>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smtClean="0">
                <a:solidFill>
                  <a:srgbClr val="7030A0"/>
                </a:solidFill>
              </a:rPr>
              <a:t>Konuşma  Sonrası</a:t>
            </a:r>
          </a:p>
        </p:txBody>
      </p:sp>
      <p:sp>
        <p:nvSpPr>
          <p:cNvPr id="10" name="İçerik Yer Tutucusu 2"/>
          <p:cNvSpPr txBox="1">
            <a:spLocks/>
          </p:cNvSpPr>
          <p:nvPr/>
        </p:nvSpPr>
        <p:spPr bwMode="auto">
          <a:xfrm>
            <a:off x="571500" y="3933056"/>
            <a:ext cx="8572500"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tr-TR" sz="2400" i="0" u="none" strike="noStrike" kern="1200" cap="none" spc="0" normalizeH="0" baseline="0" noProof="0" dirty="0" smtClean="0">
                <a:ln>
                  <a:noFill/>
                </a:ln>
                <a:solidFill>
                  <a:srgbClr val="002060"/>
                </a:solidFill>
                <a:effectLst/>
                <a:uLnTx/>
                <a:uFillTx/>
                <a:latin typeface="+mn-lt"/>
                <a:ea typeface="+mn-ea"/>
                <a:cs typeface="+mn-cs"/>
              </a:rPr>
              <a:t>Resimleri kategorilere ayırdık.(manzara,doğa,tarihsel vs)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tr-TR" sz="200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2000"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11" name="İçerik Yer Tutucusu 2"/>
          <p:cNvSpPr txBox="1">
            <a:spLocks/>
          </p:cNvSpPr>
          <p:nvPr/>
        </p:nvSpPr>
        <p:spPr bwMode="auto">
          <a:xfrm>
            <a:off x="539552" y="4365104"/>
            <a:ext cx="8215310" cy="1013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tr-TR" sz="2400" dirty="0" smtClean="0">
                <a:solidFill>
                  <a:srgbClr val="002060"/>
                </a:solidFill>
              </a:rPr>
              <a:t>Bu resimleri kullanarak</a:t>
            </a:r>
            <a:r>
              <a:rPr lang="tr-TR" sz="2400" dirty="0">
                <a:solidFill>
                  <a:srgbClr val="002060"/>
                </a:solidFill>
              </a:rPr>
              <a:t> </a:t>
            </a:r>
            <a:r>
              <a:rPr lang="tr-TR" sz="2400" dirty="0" smtClean="0">
                <a:solidFill>
                  <a:srgbClr val="002060"/>
                </a:solidFill>
              </a:rPr>
              <a:t>bir </a:t>
            </a:r>
            <a:r>
              <a:rPr lang="tr-TR" sz="2400" dirty="0">
                <a:solidFill>
                  <a:srgbClr val="002060"/>
                </a:solidFill>
              </a:rPr>
              <a:t>turiste şehrimizi anlatmamız </a:t>
            </a:r>
            <a:r>
              <a:rPr lang="tr-TR" sz="2400" dirty="0" smtClean="0">
                <a:solidFill>
                  <a:srgbClr val="002060"/>
                </a:solidFill>
              </a:rPr>
              <a:t>istendi.</a:t>
            </a:r>
          </a:p>
          <a:p>
            <a:pPr>
              <a:buNone/>
            </a:pPr>
            <a:r>
              <a:rPr lang="tr-TR" sz="2400" dirty="0" smtClean="0">
                <a:solidFill>
                  <a:srgbClr val="002060"/>
                </a:solidFill>
              </a:rPr>
              <a:t>Her cümlenin sonunda hangi resmi kullandığımızı söyledik.</a:t>
            </a:r>
          </a:p>
          <a:p>
            <a:endParaRPr lang="tr-TR" sz="2000" dirty="0" smtClean="0">
              <a:solidFill>
                <a:srgbClr val="002060"/>
              </a:solidFill>
            </a:endParaRPr>
          </a:p>
          <a:p>
            <a:endParaRPr lang="tr-TR" sz="2000" dirty="0" smtClean="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341_masukiye-kartepe-sapanca-turu[1]"/>
          <p:cNvPicPr>
            <a:picLocks noChangeAspect="1" noChangeArrowheads="1"/>
          </p:cNvPicPr>
          <p:nvPr/>
        </p:nvPicPr>
        <p:blipFill>
          <a:blip r:embed="rId2" cstate="print"/>
          <a:srcRect/>
          <a:stretch>
            <a:fillRect/>
          </a:stretch>
        </p:blipFill>
        <p:spPr bwMode="auto">
          <a:xfrm>
            <a:off x="762000" y="819150"/>
            <a:ext cx="3089275" cy="2393950"/>
          </a:xfrm>
          <a:prstGeom prst="rect">
            <a:avLst/>
          </a:prstGeom>
          <a:noFill/>
        </p:spPr>
      </p:pic>
      <p:pic>
        <p:nvPicPr>
          <p:cNvPr id="45064" name="Picture 8" descr="agustos2008izmit_013a[1] - Kopya"/>
          <p:cNvPicPr>
            <a:picLocks noChangeAspect="1" noChangeArrowheads="1"/>
          </p:cNvPicPr>
          <p:nvPr/>
        </p:nvPicPr>
        <p:blipFill>
          <a:blip r:embed="rId3" cstate="print"/>
          <a:srcRect/>
          <a:stretch>
            <a:fillRect/>
          </a:stretch>
        </p:blipFill>
        <p:spPr bwMode="auto">
          <a:xfrm>
            <a:off x="4932363" y="836613"/>
            <a:ext cx="3524250" cy="2305050"/>
          </a:xfrm>
          <a:prstGeom prst="rect">
            <a:avLst/>
          </a:prstGeom>
          <a:noFill/>
        </p:spPr>
      </p:pic>
      <p:pic>
        <p:nvPicPr>
          <p:cNvPr id="45065" name="Picture 9" descr="ankara-7[1]"/>
          <p:cNvPicPr>
            <a:picLocks noChangeAspect="1" noChangeArrowheads="1"/>
          </p:cNvPicPr>
          <p:nvPr/>
        </p:nvPicPr>
        <p:blipFill>
          <a:blip r:embed="rId4" cstate="print"/>
          <a:srcRect/>
          <a:stretch>
            <a:fillRect/>
          </a:stretch>
        </p:blipFill>
        <p:spPr bwMode="auto">
          <a:xfrm>
            <a:off x="785786" y="3500438"/>
            <a:ext cx="3168650" cy="2420937"/>
          </a:xfrm>
          <a:prstGeom prst="rect">
            <a:avLst/>
          </a:prstGeom>
          <a:noFill/>
        </p:spPr>
      </p:pic>
      <p:pic>
        <p:nvPicPr>
          <p:cNvPr id="45066" name="Picture 10" descr="en-guzel-kocaeli-resimleri[1]"/>
          <p:cNvPicPr>
            <a:picLocks noChangeAspect="1" noChangeArrowheads="1"/>
          </p:cNvPicPr>
          <p:nvPr/>
        </p:nvPicPr>
        <p:blipFill>
          <a:blip r:embed="rId5" cstate="print"/>
          <a:srcRect/>
          <a:stretch>
            <a:fillRect/>
          </a:stretch>
        </p:blipFill>
        <p:spPr bwMode="auto">
          <a:xfrm>
            <a:off x="5143504" y="3500438"/>
            <a:ext cx="3222625" cy="2570181"/>
          </a:xfrm>
          <a:prstGeom prst="rect">
            <a:avLst/>
          </a:prstGeom>
          <a:noFill/>
        </p:spPr>
      </p:pic>
      <p:sp>
        <p:nvSpPr>
          <p:cNvPr id="6" name="5 Komut Düğmesi: Giriş">
            <a:hlinkClick r:id="rId6" action="ppaction://hlinksldjump" highlightClick="1"/>
          </p:cNvPr>
          <p:cNvSpPr/>
          <p:nvPr/>
        </p:nvSpPr>
        <p:spPr>
          <a:xfrm>
            <a:off x="4143372" y="5857892"/>
            <a:ext cx="642942" cy="7143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Komut Düğmesi: Geri veya Önceki">
            <a:hlinkClick r:id="" action="ppaction://hlinkshowjump?jump=previousslide" highlightClick="1"/>
          </p:cNvPr>
          <p:cNvSpPr/>
          <p:nvPr/>
        </p:nvSpPr>
        <p:spPr>
          <a:xfrm>
            <a:off x="7929586" y="6215082"/>
            <a:ext cx="78581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a:xfrm>
            <a:off x="1000101" y="285728"/>
            <a:ext cx="1571635" cy="811196"/>
          </a:xfrm>
        </p:spPr>
        <p:txBody>
          <a:bodyPr>
            <a:normAutofit/>
          </a:bodyPr>
          <a:lstStyle/>
          <a:p>
            <a:r>
              <a:rPr lang="tr-TR" b="1" dirty="0" smtClean="0">
                <a:solidFill>
                  <a:srgbClr val="7030A0"/>
                </a:solidFill>
              </a:rPr>
              <a:t>5</a:t>
            </a:r>
          </a:p>
        </p:txBody>
      </p:sp>
      <p:sp>
        <p:nvSpPr>
          <p:cNvPr id="3" name="İçerik Yer Tutucusu 2"/>
          <p:cNvSpPr>
            <a:spLocks noGrp="1"/>
          </p:cNvSpPr>
          <p:nvPr>
            <p:ph idx="1"/>
          </p:nvPr>
        </p:nvSpPr>
        <p:spPr>
          <a:xfrm>
            <a:off x="500034" y="1142984"/>
            <a:ext cx="8229600" cy="4525963"/>
          </a:xfrm>
        </p:spPr>
        <p:txBody>
          <a:bodyPr>
            <a:noAutofit/>
          </a:bodyPr>
          <a:lstStyle/>
          <a:p>
            <a:pPr>
              <a:lnSpc>
                <a:spcPct val="90000"/>
              </a:lnSpc>
              <a:buNone/>
            </a:pPr>
            <a:r>
              <a:rPr lang="tr-TR" b="1" dirty="0" err="1" smtClean="0">
                <a:solidFill>
                  <a:srgbClr val="7030A0"/>
                </a:solidFill>
              </a:rPr>
              <a:t>Dice</a:t>
            </a:r>
            <a:r>
              <a:rPr lang="tr-TR" b="1" dirty="0" smtClean="0">
                <a:solidFill>
                  <a:srgbClr val="7030A0"/>
                </a:solidFill>
              </a:rPr>
              <a:t>(Zar Yöntemi)</a:t>
            </a:r>
          </a:p>
          <a:p>
            <a:pPr>
              <a:lnSpc>
                <a:spcPct val="90000"/>
              </a:lnSpc>
            </a:pPr>
            <a:r>
              <a:rPr lang="tr-TR" sz="2800" dirty="0" smtClean="0">
                <a:solidFill>
                  <a:srgbClr val="002060"/>
                </a:solidFill>
              </a:rPr>
              <a:t>1-Describe (</a:t>
            </a:r>
            <a:r>
              <a:rPr lang="tr-TR" sz="2800" dirty="0" err="1" smtClean="0">
                <a:solidFill>
                  <a:srgbClr val="002060"/>
                </a:solidFill>
              </a:rPr>
              <a:t>What</a:t>
            </a:r>
            <a:r>
              <a:rPr lang="tr-TR" sz="2800" dirty="0" smtClean="0">
                <a:solidFill>
                  <a:srgbClr val="002060"/>
                </a:solidFill>
              </a:rPr>
              <a:t> do </a:t>
            </a:r>
            <a:r>
              <a:rPr lang="tr-TR" sz="2800" dirty="0" err="1" smtClean="0">
                <a:solidFill>
                  <a:srgbClr val="002060"/>
                </a:solidFill>
              </a:rPr>
              <a:t>you</a:t>
            </a:r>
            <a:r>
              <a:rPr lang="tr-TR" sz="2800" dirty="0" smtClean="0">
                <a:solidFill>
                  <a:srgbClr val="002060"/>
                </a:solidFill>
              </a:rPr>
              <a:t> </a:t>
            </a:r>
            <a:r>
              <a:rPr lang="tr-TR" sz="2800" dirty="0" err="1" smtClean="0">
                <a:solidFill>
                  <a:srgbClr val="002060"/>
                </a:solidFill>
              </a:rPr>
              <a:t>see</a:t>
            </a:r>
            <a:r>
              <a:rPr lang="tr-TR" sz="2800" dirty="0" smtClean="0">
                <a:solidFill>
                  <a:srgbClr val="002060"/>
                </a:solidFill>
              </a:rPr>
              <a:t>)</a:t>
            </a:r>
          </a:p>
          <a:p>
            <a:pPr>
              <a:lnSpc>
                <a:spcPct val="90000"/>
              </a:lnSpc>
            </a:pPr>
            <a:r>
              <a:rPr lang="tr-TR" sz="2800" dirty="0" smtClean="0">
                <a:solidFill>
                  <a:srgbClr val="002060"/>
                </a:solidFill>
              </a:rPr>
              <a:t>2-</a:t>
            </a:r>
            <a:r>
              <a:rPr lang="tr-TR" sz="2800" dirty="0" err="1" smtClean="0">
                <a:solidFill>
                  <a:srgbClr val="002060"/>
                </a:solidFill>
              </a:rPr>
              <a:t>Compare</a:t>
            </a:r>
            <a:r>
              <a:rPr lang="tr-TR" sz="2800" dirty="0" smtClean="0">
                <a:solidFill>
                  <a:srgbClr val="002060"/>
                </a:solidFill>
              </a:rPr>
              <a:t> (</a:t>
            </a:r>
            <a:r>
              <a:rPr lang="tr-TR" sz="2800" dirty="0" err="1" smtClean="0">
                <a:solidFill>
                  <a:srgbClr val="002060"/>
                </a:solidFill>
              </a:rPr>
              <a:t>similar</a:t>
            </a:r>
            <a:r>
              <a:rPr lang="tr-TR" sz="2800" dirty="0" smtClean="0">
                <a:solidFill>
                  <a:srgbClr val="002060"/>
                </a:solidFill>
              </a:rPr>
              <a:t> </a:t>
            </a:r>
            <a:r>
              <a:rPr lang="tr-TR" sz="2800" dirty="0" err="1" smtClean="0">
                <a:solidFill>
                  <a:srgbClr val="002060"/>
                </a:solidFill>
              </a:rPr>
              <a:t>to</a:t>
            </a:r>
            <a:r>
              <a:rPr lang="tr-TR" sz="2800" dirty="0" smtClean="0">
                <a:solidFill>
                  <a:srgbClr val="002060"/>
                </a:solidFill>
              </a:rPr>
              <a:t>)</a:t>
            </a:r>
          </a:p>
          <a:p>
            <a:pPr>
              <a:lnSpc>
                <a:spcPct val="90000"/>
              </a:lnSpc>
            </a:pPr>
            <a:r>
              <a:rPr lang="tr-TR" sz="2800" dirty="0" smtClean="0">
                <a:solidFill>
                  <a:srgbClr val="002060"/>
                </a:solidFill>
              </a:rPr>
              <a:t>3-Associate (</a:t>
            </a:r>
            <a:r>
              <a:rPr lang="tr-TR" sz="2800" dirty="0" err="1" smtClean="0">
                <a:solidFill>
                  <a:srgbClr val="002060"/>
                </a:solidFill>
              </a:rPr>
              <a:t>What</a:t>
            </a:r>
            <a:r>
              <a:rPr lang="tr-TR" sz="2800" dirty="0" smtClean="0">
                <a:solidFill>
                  <a:srgbClr val="002060"/>
                </a:solidFill>
              </a:rPr>
              <a:t> </a:t>
            </a:r>
            <a:r>
              <a:rPr lang="tr-TR" sz="2800" dirty="0" err="1" smtClean="0">
                <a:solidFill>
                  <a:srgbClr val="002060"/>
                </a:solidFill>
              </a:rPr>
              <a:t>comes</a:t>
            </a:r>
            <a:r>
              <a:rPr lang="tr-TR" sz="2800" dirty="0" smtClean="0">
                <a:solidFill>
                  <a:srgbClr val="002060"/>
                </a:solidFill>
              </a:rPr>
              <a:t> </a:t>
            </a:r>
            <a:r>
              <a:rPr lang="tr-TR" sz="2800" dirty="0" err="1" smtClean="0">
                <a:solidFill>
                  <a:srgbClr val="002060"/>
                </a:solidFill>
              </a:rPr>
              <a:t>to</a:t>
            </a:r>
            <a:r>
              <a:rPr lang="tr-TR" sz="2800" dirty="0" smtClean="0">
                <a:solidFill>
                  <a:srgbClr val="002060"/>
                </a:solidFill>
              </a:rPr>
              <a:t> </a:t>
            </a:r>
            <a:r>
              <a:rPr lang="tr-TR" sz="2800" dirty="0" err="1" smtClean="0">
                <a:solidFill>
                  <a:srgbClr val="002060"/>
                </a:solidFill>
              </a:rPr>
              <a:t>your</a:t>
            </a:r>
            <a:r>
              <a:rPr lang="tr-TR" sz="2800" dirty="0" smtClean="0">
                <a:solidFill>
                  <a:srgbClr val="002060"/>
                </a:solidFill>
              </a:rPr>
              <a:t> </a:t>
            </a:r>
            <a:r>
              <a:rPr lang="tr-TR" sz="2800" dirty="0" err="1" smtClean="0">
                <a:solidFill>
                  <a:srgbClr val="002060"/>
                </a:solidFill>
              </a:rPr>
              <a:t>mind</a:t>
            </a:r>
            <a:r>
              <a:rPr lang="tr-TR" sz="2800" dirty="0" smtClean="0">
                <a:solidFill>
                  <a:srgbClr val="002060"/>
                </a:solidFill>
              </a:rPr>
              <a:t>)</a:t>
            </a:r>
          </a:p>
          <a:p>
            <a:pPr>
              <a:lnSpc>
                <a:spcPct val="90000"/>
              </a:lnSpc>
            </a:pPr>
            <a:r>
              <a:rPr lang="tr-TR" sz="2800" dirty="0" smtClean="0">
                <a:solidFill>
                  <a:srgbClr val="002060"/>
                </a:solidFill>
              </a:rPr>
              <a:t>4-Analyze (</a:t>
            </a:r>
            <a:r>
              <a:rPr lang="tr-TR" sz="2800" dirty="0" err="1" smtClean="0">
                <a:solidFill>
                  <a:srgbClr val="002060"/>
                </a:solidFill>
              </a:rPr>
              <a:t>single</a:t>
            </a:r>
            <a:r>
              <a:rPr lang="tr-TR" sz="2800" dirty="0" smtClean="0">
                <a:solidFill>
                  <a:srgbClr val="002060"/>
                </a:solidFill>
              </a:rPr>
              <a:t> </a:t>
            </a:r>
            <a:r>
              <a:rPr lang="tr-TR" sz="2800" dirty="0" err="1" smtClean="0">
                <a:solidFill>
                  <a:srgbClr val="002060"/>
                </a:solidFill>
              </a:rPr>
              <a:t>components</a:t>
            </a:r>
            <a:r>
              <a:rPr lang="tr-TR" sz="2800" dirty="0" smtClean="0">
                <a:solidFill>
                  <a:srgbClr val="002060"/>
                </a:solidFill>
              </a:rPr>
              <a:t>)</a:t>
            </a:r>
          </a:p>
          <a:p>
            <a:pPr>
              <a:lnSpc>
                <a:spcPct val="90000"/>
              </a:lnSpc>
            </a:pPr>
            <a:r>
              <a:rPr lang="tr-TR" sz="2800" dirty="0" smtClean="0">
                <a:solidFill>
                  <a:srgbClr val="002060"/>
                </a:solidFill>
              </a:rPr>
              <a:t>5-Apply (how can </a:t>
            </a:r>
            <a:r>
              <a:rPr lang="tr-TR" sz="2800" dirty="0" err="1" smtClean="0">
                <a:solidFill>
                  <a:srgbClr val="002060"/>
                </a:solidFill>
              </a:rPr>
              <a:t>you</a:t>
            </a:r>
            <a:r>
              <a:rPr lang="tr-TR" sz="2800" dirty="0" smtClean="0">
                <a:solidFill>
                  <a:srgbClr val="002060"/>
                </a:solidFill>
              </a:rPr>
              <a:t> </a:t>
            </a:r>
            <a:r>
              <a:rPr lang="tr-TR" sz="2800" dirty="0" err="1" smtClean="0">
                <a:solidFill>
                  <a:srgbClr val="002060"/>
                </a:solidFill>
              </a:rPr>
              <a:t>use</a:t>
            </a:r>
            <a:r>
              <a:rPr lang="tr-TR" sz="2800" dirty="0" smtClean="0">
                <a:solidFill>
                  <a:srgbClr val="002060"/>
                </a:solidFill>
              </a:rPr>
              <a:t> it)</a:t>
            </a:r>
          </a:p>
          <a:p>
            <a:pPr>
              <a:lnSpc>
                <a:spcPct val="90000"/>
              </a:lnSpc>
            </a:pPr>
            <a:r>
              <a:rPr lang="tr-TR" sz="2800" dirty="0" smtClean="0">
                <a:solidFill>
                  <a:srgbClr val="002060"/>
                </a:solidFill>
              </a:rPr>
              <a:t>6-Argument (</a:t>
            </a:r>
            <a:r>
              <a:rPr lang="tr-TR" sz="2800" dirty="0" err="1" smtClean="0">
                <a:solidFill>
                  <a:srgbClr val="002060"/>
                </a:solidFill>
              </a:rPr>
              <a:t>good</a:t>
            </a:r>
            <a:r>
              <a:rPr lang="tr-TR" sz="2800" dirty="0" smtClean="0">
                <a:solidFill>
                  <a:srgbClr val="002060"/>
                </a:solidFill>
              </a:rPr>
              <a:t>/</a:t>
            </a:r>
            <a:r>
              <a:rPr lang="tr-TR" sz="2800" dirty="0" err="1" smtClean="0">
                <a:solidFill>
                  <a:srgbClr val="002060"/>
                </a:solidFill>
              </a:rPr>
              <a:t>bad</a:t>
            </a:r>
            <a:r>
              <a:rPr lang="tr-TR" sz="2800" dirty="0" smtClean="0">
                <a:solidFill>
                  <a:srgbClr val="002060"/>
                </a:solidFill>
              </a:rPr>
              <a:t>, </a:t>
            </a:r>
            <a:r>
              <a:rPr lang="tr-TR" sz="2800" dirty="0" err="1" smtClean="0">
                <a:solidFill>
                  <a:srgbClr val="002060"/>
                </a:solidFill>
              </a:rPr>
              <a:t>like</a:t>
            </a:r>
            <a:r>
              <a:rPr lang="tr-TR" sz="2800" dirty="0" smtClean="0">
                <a:solidFill>
                  <a:srgbClr val="002060"/>
                </a:solidFill>
              </a:rPr>
              <a:t>/</a:t>
            </a:r>
            <a:r>
              <a:rPr lang="tr-TR" sz="2800" dirty="0" err="1" smtClean="0">
                <a:solidFill>
                  <a:srgbClr val="002060"/>
                </a:solidFill>
              </a:rPr>
              <a:t>dislikes</a:t>
            </a:r>
            <a:r>
              <a:rPr lang="tr-TR" sz="2800" dirty="0" smtClean="0">
                <a:solidFill>
                  <a:srgbClr val="002060"/>
                </a:solidFill>
              </a:rPr>
              <a:t>, </a:t>
            </a:r>
            <a:r>
              <a:rPr lang="tr-TR" sz="2800" dirty="0" err="1" smtClean="0">
                <a:solidFill>
                  <a:srgbClr val="002060"/>
                </a:solidFill>
              </a:rPr>
              <a:t>support</a:t>
            </a:r>
            <a:r>
              <a:rPr lang="tr-TR" sz="2800" dirty="0" smtClean="0">
                <a:solidFill>
                  <a:srgbClr val="002060"/>
                </a:solidFill>
              </a:rPr>
              <a:t> </a:t>
            </a:r>
            <a:r>
              <a:rPr lang="tr-TR" sz="2800" dirty="0" err="1" smtClean="0">
                <a:solidFill>
                  <a:srgbClr val="002060"/>
                </a:solidFill>
              </a:rPr>
              <a:t>your</a:t>
            </a:r>
            <a:r>
              <a:rPr lang="tr-TR" sz="2800" dirty="0" smtClean="0">
                <a:solidFill>
                  <a:srgbClr val="002060"/>
                </a:solidFill>
              </a:rPr>
              <a:t> </a:t>
            </a:r>
            <a:r>
              <a:rPr lang="tr-TR" sz="2800" dirty="0" err="1" smtClean="0">
                <a:solidFill>
                  <a:srgbClr val="002060"/>
                </a:solidFill>
              </a:rPr>
              <a:t>argumant</a:t>
            </a:r>
            <a:r>
              <a:rPr lang="tr-TR" sz="2800" dirty="0" smtClean="0">
                <a:solidFill>
                  <a:srgbClr val="002060"/>
                </a:solidFill>
              </a:rPr>
              <a:t>)</a:t>
            </a:r>
          </a:p>
          <a:p>
            <a:pPr>
              <a:lnSpc>
                <a:spcPct val="90000"/>
              </a:lnSpc>
              <a:buNone/>
            </a:pPr>
            <a:r>
              <a:rPr lang="tr-TR" sz="2800" dirty="0" smtClean="0">
                <a:solidFill>
                  <a:srgbClr val="002060"/>
                </a:solidFill>
              </a:rPr>
              <a:t>Gruplara </a:t>
            </a:r>
            <a:r>
              <a:rPr lang="tr-TR" sz="2800" dirty="0">
                <a:solidFill>
                  <a:srgbClr val="002060"/>
                </a:solidFill>
              </a:rPr>
              <a:t>ayırdı. Resimler dağıttı</a:t>
            </a:r>
            <a:r>
              <a:rPr lang="tr-TR" sz="2800" dirty="0" smtClean="0">
                <a:solidFill>
                  <a:srgbClr val="002060"/>
                </a:solidFill>
              </a:rPr>
              <a:t>.</a:t>
            </a:r>
            <a:endParaRPr lang="tr-TR" sz="2800" dirty="0">
              <a:solidFill>
                <a:srgbClr val="002060"/>
              </a:solidFill>
            </a:endParaRPr>
          </a:p>
          <a:p>
            <a:pPr>
              <a:lnSpc>
                <a:spcPct val="90000"/>
              </a:lnSpc>
              <a:buNone/>
            </a:pPr>
            <a:r>
              <a:rPr lang="tr-TR" sz="2800" dirty="0" smtClean="0">
                <a:solidFill>
                  <a:srgbClr val="002060"/>
                </a:solidFill>
              </a:rPr>
              <a:t>Her grup kendisine verilen yukarıdaki basamaklardan</a:t>
            </a:r>
          </a:p>
          <a:p>
            <a:pPr>
              <a:lnSpc>
                <a:spcPct val="90000"/>
              </a:lnSpc>
              <a:buNone/>
            </a:pPr>
            <a:r>
              <a:rPr lang="tr-TR" sz="2800" dirty="0" smtClean="0">
                <a:solidFill>
                  <a:srgbClr val="002060"/>
                </a:solidFill>
              </a:rPr>
              <a:t>birine göre resimleri anlattı.</a:t>
            </a:r>
          </a:p>
        </p:txBody>
      </p:sp>
      <p:sp>
        <p:nvSpPr>
          <p:cNvPr id="5" name="4 Metin kutusu"/>
          <p:cNvSpPr txBox="1"/>
          <p:nvPr/>
        </p:nvSpPr>
        <p:spPr>
          <a:xfrm>
            <a:off x="2285984" y="428604"/>
            <a:ext cx="4714908" cy="584775"/>
          </a:xfrm>
          <a:prstGeom prst="rect">
            <a:avLst/>
          </a:prstGeom>
          <a:noFill/>
        </p:spPr>
        <p:txBody>
          <a:bodyPr wrap="square" rtlCol="0">
            <a:spAutoFit/>
          </a:bodyPr>
          <a:lstStyle/>
          <a:p>
            <a:r>
              <a:rPr lang="tr-TR" sz="3200" b="1" dirty="0" smtClean="0">
                <a:solidFill>
                  <a:srgbClr val="7030A0"/>
                </a:solidFill>
              </a:rPr>
              <a:t>KONUŞMA AKTİVİTESİ</a:t>
            </a:r>
            <a:endParaRPr lang="tr-TR" sz="3200" b="1" dirty="0">
              <a:solidFill>
                <a:srgbClr val="7030A0"/>
              </a:solidFill>
            </a:endParaRPr>
          </a:p>
        </p:txBody>
      </p:sp>
      <p:sp>
        <p:nvSpPr>
          <p:cNvPr id="6" name="5 Komut Düğmesi: İleri veya Sonraki">
            <a:hlinkClick r:id="" action="ppaction://hlinkshowjump?jump=nextslide" highlightClick="1"/>
          </p:cNvPr>
          <p:cNvSpPr/>
          <p:nvPr/>
        </p:nvSpPr>
        <p:spPr>
          <a:xfrm>
            <a:off x="500034" y="6215082"/>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1489</Words>
  <Application>Microsoft Office PowerPoint</Application>
  <PresentationFormat>Ekran Gösterisi (4:3)</PresentationFormat>
  <Paragraphs>274</Paragraphs>
  <Slides>48</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48</vt:i4>
      </vt:variant>
    </vt:vector>
  </HeadingPairs>
  <TitlesOfParts>
    <vt:vector size="50" baseType="lpstr">
      <vt:lpstr>Ofis Teması</vt:lpstr>
      <vt:lpstr>Bit Eşlem Resmi</vt:lpstr>
      <vt:lpstr>Slayt 1</vt:lpstr>
      <vt:lpstr>ALL WE NEED IS THE RIGHT MOTIVATION</vt:lpstr>
      <vt:lpstr>ETKİNLİKLER</vt:lpstr>
      <vt:lpstr>1</vt:lpstr>
      <vt:lpstr>2</vt:lpstr>
      <vt:lpstr>3</vt:lpstr>
      <vt:lpstr>4</vt:lpstr>
      <vt:lpstr>Slayt 8</vt:lpstr>
      <vt:lpstr>5</vt:lpstr>
      <vt:lpstr>Slayt 10</vt:lpstr>
      <vt:lpstr>6</vt:lpstr>
      <vt:lpstr>Slayt 12</vt:lpstr>
      <vt:lpstr>Slayt 13</vt:lpstr>
      <vt:lpstr>Slayt 14</vt:lpstr>
      <vt:lpstr>Slayt 15</vt:lpstr>
      <vt:lpstr>Slayt 16</vt:lpstr>
      <vt:lpstr>7</vt:lpstr>
      <vt:lpstr>Slayt 18</vt:lpstr>
      <vt:lpstr>8</vt:lpstr>
      <vt:lpstr>9</vt:lpstr>
      <vt:lpstr>Slayt 21</vt:lpstr>
      <vt:lpstr>10</vt:lpstr>
      <vt:lpstr>11</vt:lpstr>
      <vt:lpstr>12</vt:lpstr>
      <vt:lpstr>Slayt 25</vt:lpstr>
      <vt:lpstr>13 </vt:lpstr>
      <vt:lpstr>Slayt 27</vt:lpstr>
      <vt:lpstr>14</vt:lpstr>
      <vt:lpstr>Slayt 29</vt:lpstr>
      <vt:lpstr>Slayt 30</vt:lpstr>
      <vt:lpstr>15</vt:lpstr>
      <vt:lpstr>16</vt:lpstr>
      <vt:lpstr>Slayt 33</vt:lpstr>
      <vt:lpstr>17</vt:lpstr>
      <vt:lpstr>18</vt:lpstr>
      <vt:lpstr>19</vt:lpstr>
      <vt:lpstr>Slayt 37</vt:lpstr>
      <vt:lpstr>20</vt:lpstr>
      <vt:lpstr>Slayt 39</vt:lpstr>
      <vt:lpstr>21</vt:lpstr>
      <vt:lpstr>22</vt:lpstr>
      <vt:lpstr>23</vt:lpstr>
      <vt:lpstr>24</vt:lpstr>
      <vt:lpstr>Slayt 44</vt:lpstr>
      <vt:lpstr>Slayt 45</vt:lpstr>
      <vt:lpstr>25</vt:lpstr>
      <vt:lpstr>27</vt:lpstr>
      <vt:lpstr>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Atilla</dc:creator>
  <cp:lastModifiedBy>asus</cp:lastModifiedBy>
  <cp:revision>38</cp:revision>
  <dcterms:created xsi:type="dcterms:W3CDTF">2016-06-26T20:22:51Z</dcterms:created>
  <dcterms:modified xsi:type="dcterms:W3CDTF">2016-10-11T21:15:56Z</dcterms:modified>
</cp:coreProperties>
</file>